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48" r:id="rId4"/>
    <p:sldMasterId id="2147483660" r:id="rId5"/>
  </p:sldMasterIdLst>
  <p:notesMasterIdLst>
    <p:notesMasterId r:id="rId16"/>
  </p:notesMasterIdLst>
  <p:sldIdLst>
    <p:sldId id="314" r:id="rId6"/>
    <p:sldId id="2841" r:id="rId7"/>
    <p:sldId id="2847" r:id="rId8"/>
    <p:sldId id="2846" r:id="rId9"/>
    <p:sldId id="2840" r:id="rId10"/>
    <p:sldId id="2849" r:id="rId11"/>
    <p:sldId id="2843" r:id="rId12"/>
    <p:sldId id="2850" r:id="rId13"/>
    <p:sldId id="2844" r:id="rId14"/>
    <p:sldId id="2851" r:id="rId15"/>
  </p:sldIdLst>
  <p:sldSz cx="12192000" cy="6858000"/>
  <p:notesSz cx="6858000" cy="9144000"/>
  <p:embeddedFontLst>
    <p:embeddedFont>
      <p:font typeface="Calibri" panose="020F0502020204030204" pitchFamily="34" charset="0"/>
      <p:regular r:id="rId17"/>
      <p:bold r:id="rId18"/>
      <p:italic r:id="rId19"/>
      <p:boldItalic r:id="rId20"/>
    </p:embeddedFont>
    <p:embeddedFont>
      <p:font typeface="Calibri Light" panose="020F0302020204030204" pitchFamily="34" charset="0"/>
      <p:regular r:id="rId21"/>
      <p:italic r:id="rId22"/>
    </p:embeddedFont>
    <p:embeddedFont>
      <p:font typeface="Georgia" panose="02040502050405020303" pitchFamily="18" charset="0"/>
      <p:regular r:id="rId23"/>
      <p:bold r:id="rId24"/>
      <p:italic r:id="rId25"/>
      <p:boldItalic r:id="rId26"/>
    </p:embeddedFont>
    <p:embeddedFont>
      <p:font typeface="KBH Tekst" panose="020B0604020202020204" charset="0"/>
      <p:regular r:id="rId27"/>
      <p:bold r:id="rId28"/>
      <p:italic r:id="rId29"/>
      <p:boldItalic r:id="rId30"/>
    </p:embeddedFont>
  </p:embeddedFont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78E94EB-7CB8-229C-627B-CA236A0AEB40}" name="Cecilie Ertebjerg Katholm" initials="CEK" userId="S::DZ8C@kk.dk::d3f1d27a-d51e-4e23-b1e1-723e8be9394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ette Ide Davidsen" initials="MID" lastIdx="13" clrIdx="0">
    <p:extLst>
      <p:ext uri="{19B8F6BF-5375-455C-9EA6-DF929625EA0E}">
        <p15:presenceInfo xmlns:p15="http://schemas.microsoft.com/office/powerpoint/2012/main" userId="S-1-5-21-333051369-1843724214-3359766768-2528" providerId="AD"/>
      </p:ext>
    </p:extLst>
  </p:cmAuthor>
  <p:cmAuthor id="2" name="Morten Hyllegaard" initials="MH" lastIdx="3" clrIdx="1">
    <p:extLst>
      <p:ext uri="{19B8F6BF-5375-455C-9EA6-DF929625EA0E}">
        <p15:presenceInfo xmlns:p15="http://schemas.microsoft.com/office/powerpoint/2012/main" userId="4dc07abc92e439fe" providerId="Windows Live"/>
      </p:ext>
    </p:extLst>
  </p:cmAuthor>
  <p:cmAuthor id="3" name="Astrid Læssø" initials="AL" lastIdx="1" clrIdx="2">
    <p:extLst>
      <p:ext uri="{19B8F6BF-5375-455C-9EA6-DF929625EA0E}">
        <p15:presenceInfo xmlns:p15="http://schemas.microsoft.com/office/powerpoint/2012/main" userId="8a46329e4405d193" providerId="Windows Live"/>
      </p:ext>
    </p:extLst>
  </p:cmAuthor>
  <p:cmAuthor id="4" name="Alexandra Lichtenstein Kaarsen" initials="ALK" lastIdx="7" clrIdx="3">
    <p:extLst>
      <p:ext uri="{19B8F6BF-5375-455C-9EA6-DF929625EA0E}">
        <p15:presenceInfo xmlns:p15="http://schemas.microsoft.com/office/powerpoint/2012/main" userId="S-1-5-21-333051369-1843724214-3359766768-8148" providerId="AD"/>
      </p:ext>
    </p:extLst>
  </p:cmAuthor>
  <p:cmAuthor id="5" name="Maja Lund" initials="ML" lastIdx="9" clrIdx="4">
    <p:extLst>
      <p:ext uri="{19B8F6BF-5375-455C-9EA6-DF929625EA0E}">
        <p15:presenceInfo xmlns:p15="http://schemas.microsoft.com/office/powerpoint/2012/main" userId="S-1-5-21-333051369-1843724214-3359766768-12016" providerId="AD"/>
      </p:ext>
    </p:extLst>
  </p:cmAuthor>
  <p:cmAuthor id="6" name="Pernille Due" initials="PD" lastIdx="21" clrIdx="5">
    <p:extLst>
      <p:ext uri="{19B8F6BF-5375-455C-9EA6-DF929625EA0E}">
        <p15:presenceInfo xmlns:p15="http://schemas.microsoft.com/office/powerpoint/2012/main" userId="S::PDU@novo.dk::29f51629-37b4-4d10-b6b1-76d611a5339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A6A6"/>
    <a:srgbClr val="236462"/>
    <a:srgbClr val="3D9F9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67" autoAdjust="0"/>
    <p:restoredTop sz="94649"/>
  </p:normalViewPr>
  <p:slideViewPr>
    <p:cSldViewPr snapToGrid="0" snapToObjects="1">
      <p:cViewPr varScale="1">
        <p:scale>
          <a:sx n="61" d="100"/>
          <a:sy n="61" d="100"/>
        </p:scale>
        <p:origin x="806" y="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customXml" Target="../customXml/item3.xml"/><Relationship Id="rId21" Type="http://schemas.openxmlformats.org/officeDocument/2006/relationships/font" Target="fonts/font5.fntdata"/><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8.fntdata"/><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7.fntdata"/><Relationship Id="rId28" Type="http://schemas.openxmlformats.org/officeDocument/2006/relationships/font" Target="fonts/font12.fntdata"/><Relationship Id="rId36" Type="http://schemas.microsoft.com/office/2018/10/relationships/authors" Target="authors.xml"/><Relationship Id="rId10" Type="http://schemas.openxmlformats.org/officeDocument/2006/relationships/slide" Target="slides/slide5.xml"/><Relationship Id="rId19" Type="http://schemas.openxmlformats.org/officeDocument/2006/relationships/font" Target="fonts/font3.fntdata"/><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tableStyles" Target="tableStyles.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dirty="0"/>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A58BAC-AAF6-E24A-96C2-520361AE0213}" type="datetimeFigureOut">
              <a:rPr lang="da-DK" smtClean="0"/>
              <a:t>19-12-2022</a:t>
            </a:fld>
            <a:endParaRPr lang="da-DK" dirty="0"/>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dirty="0"/>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dirty="0"/>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787BF7-07AB-3C4A-8D1C-8243F78876D9}" type="slidenum">
              <a:rPr lang="da-DK" smtClean="0"/>
              <a:t>‹nr.›</a:t>
            </a:fld>
            <a:endParaRPr lang="da-DK" dirty="0"/>
          </a:p>
        </p:txBody>
      </p:sp>
    </p:spTree>
    <p:extLst>
      <p:ext uri="{BB962C8B-B14F-4D97-AF65-F5344CB8AC3E}">
        <p14:creationId xmlns:p14="http://schemas.microsoft.com/office/powerpoint/2010/main" val="3224407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MC</a:t>
            </a:r>
          </a:p>
          <a:p>
            <a:endParaRPr lang="da-DK" dirty="0"/>
          </a:p>
        </p:txBody>
      </p:sp>
      <p:sp>
        <p:nvSpPr>
          <p:cNvPr id="4" name="Pladsholder til slidenummer 3"/>
          <p:cNvSpPr>
            <a:spLocks noGrp="1"/>
          </p:cNvSpPr>
          <p:nvPr>
            <p:ph type="sldNum" sz="quarter" idx="10"/>
          </p:nvPr>
        </p:nvSpPr>
        <p:spPr/>
        <p:txBody>
          <a:bodyPr/>
          <a:lstStyle/>
          <a:p>
            <a:fld id="{CEDABBBD-F570-9548-8940-2F73585CA6E4}" type="slidenum">
              <a:rPr lang="da-DK" smtClean="0"/>
              <a:t>1</a:t>
            </a:fld>
            <a:endParaRPr lang="da-DK" dirty="0"/>
          </a:p>
        </p:txBody>
      </p:sp>
    </p:spTree>
    <p:extLst>
      <p:ext uri="{BB962C8B-B14F-4D97-AF65-F5344CB8AC3E}">
        <p14:creationId xmlns:p14="http://schemas.microsoft.com/office/powerpoint/2010/main" val="3320206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MH</a:t>
            </a:r>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DABBBD-F570-9548-8940-2F73585CA6E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a-DK"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0483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MH</a:t>
            </a:r>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DABBBD-F570-9548-8940-2F73585CA6E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da-DK"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801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MH</a:t>
            </a:r>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DABBBD-F570-9548-8940-2F73585CA6E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da-DK"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5390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MH</a:t>
            </a:r>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DABBBD-F570-9548-8940-2F73585CA6E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a-DK"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07790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MH</a:t>
            </a:r>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DABBBD-F570-9548-8940-2F73585CA6E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a-DK"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80393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MH</a:t>
            </a:r>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DABBBD-F570-9548-8940-2F73585CA6E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a-DK"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47555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MH</a:t>
            </a:r>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DABBBD-F570-9548-8940-2F73585CA6E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a-DK"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88349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MH</a:t>
            </a:r>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DABBBD-F570-9548-8940-2F73585CA6E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da-DK"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12814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MH</a:t>
            </a:r>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DABBBD-F570-9548-8940-2F73585CA6E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da-DK"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2070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C73D2A-4A81-6E47-B7B8-51538E7BD7CA}"/>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E3702D6E-A1CF-0A48-8CC7-DA4962B218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227E80A1-98E6-0F49-9E80-8C1188B7F315}"/>
              </a:ext>
            </a:extLst>
          </p:cNvPr>
          <p:cNvSpPr>
            <a:spLocks noGrp="1"/>
          </p:cNvSpPr>
          <p:nvPr>
            <p:ph type="dt" sz="half" idx="10"/>
          </p:nvPr>
        </p:nvSpPr>
        <p:spPr/>
        <p:txBody>
          <a:bodyPr/>
          <a:lstStyle/>
          <a:p>
            <a:fld id="{FC09D896-99B8-6142-B3DC-B747DD600504}" type="datetime1">
              <a:rPr lang="da-DK" smtClean="0"/>
              <a:t>19-12-2022</a:t>
            </a:fld>
            <a:endParaRPr lang="da-DK" dirty="0"/>
          </a:p>
        </p:txBody>
      </p:sp>
      <p:sp>
        <p:nvSpPr>
          <p:cNvPr id="5" name="Pladsholder til sidefod 4">
            <a:extLst>
              <a:ext uri="{FF2B5EF4-FFF2-40B4-BE49-F238E27FC236}">
                <a16:creationId xmlns:a16="http://schemas.microsoft.com/office/drawing/2014/main" id="{7A45B975-9455-894E-99FA-ED9DB7CF4029}"/>
              </a:ext>
            </a:extLst>
          </p:cNvPr>
          <p:cNvSpPr>
            <a:spLocks noGrp="1"/>
          </p:cNvSpPr>
          <p:nvPr>
            <p:ph type="ftr" sz="quarter" idx="11"/>
          </p:nvPr>
        </p:nvSpPr>
        <p:spPr/>
        <p:txBody>
          <a:bodyPr/>
          <a:lstStyle/>
          <a:p>
            <a:endParaRPr lang="da-DK" dirty="0"/>
          </a:p>
        </p:txBody>
      </p:sp>
      <p:sp>
        <p:nvSpPr>
          <p:cNvPr id="6" name="Pladsholder til slidenummer 5">
            <a:extLst>
              <a:ext uri="{FF2B5EF4-FFF2-40B4-BE49-F238E27FC236}">
                <a16:creationId xmlns:a16="http://schemas.microsoft.com/office/drawing/2014/main" id="{9589E589-CF29-CE44-B292-CF3A388237B9}"/>
              </a:ext>
            </a:extLst>
          </p:cNvPr>
          <p:cNvSpPr>
            <a:spLocks noGrp="1"/>
          </p:cNvSpPr>
          <p:nvPr>
            <p:ph type="sldNum" sz="quarter" idx="12"/>
          </p:nvPr>
        </p:nvSpPr>
        <p:spPr/>
        <p:txBody>
          <a:bodyPr/>
          <a:lstStyle/>
          <a:p>
            <a:fld id="{9FCF17A3-473B-A44F-8781-B6B87462633A}" type="slidenum">
              <a:rPr lang="da-DK" smtClean="0"/>
              <a:t>‹nr.›</a:t>
            </a:fld>
            <a:endParaRPr lang="da-DK" dirty="0"/>
          </a:p>
        </p:txBody>
      </p:sp>
    </p:spTree>
    <p:extLst>
      <p:ext uri="{BB962C8B-B14F-4D97-AF65-F5344CB8AC3E}">
        <p14:creationId xmlns:p14="http://schemas.microsoft.com/office/powerpoint/2010/main" val="1208215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1D61D7-3CEB-6648-8EC5-C50E4E30BAA2}"/>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AC36CBE-EE92-954C-AD05-C30AC3380FCC}"/>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0CB1512-17E7-054A-99F2-DEF8F50812FC}"/>
              </a:ext>
            </a:extLst>
          </p:cNvPr>
          <p:cNvSpPr>
            <a:spLocks noGrp="1"/>
          </p:cNvSpPr>
          <p:nvPr>
            <p:ph type="dt" sz="half" idx="10"/>
          </p:nvPr>
        </p:nvSpPr>
        <p:spPr/>
        <p:txBody>
          <a:bodyPr/>
          <a:lstStyle/>
          <a:p>
            <a:fld id="{A2C2C9FE-EB28-FC49-92D9-5D836995B797}" type="datetime1">
              <a:rPr lang="da-DK" smtClean="0"/>
              <a:t>19-12-2022</a:t>
            </a:fld>
            <a:endParaRPr lang="da-DK" dirty="0"/>
          </a:p>
        </p:txBody>
      </p:sp>
      <p:sp>
        <p:nvSpPr>
          <p:cNvPr id="5" name="Pladsholder til sidefod 4">
            <a:extLst>
              <a:ext uri="{FF2B5EF4-FFF2-40B4-BE49-F238E27FC236}">
                <a16:creationId xmlns:a16="http://schemas.microsoft.com/office/drawing/2014/main" id="{3C4EA292-31BA-7941-A26A-133C89B45A09}"/>
              </a:ext>
            </a:extLst>
          </p:cNvPr>
          <p:cNvSpPr>
            <a:spLocks noGrp="1"/>
          </p:cNvSpPr>
          <p:nvPr>
            <p:ph type="ftr" sz="quarter" idx="11"/>
          </p:nvPr>
        </p:nvSpPr>
        <p:spPr/>
        <p:txBody>
          <a:bodyPr/>
          <a:lstStyle/>
          <a:p>
            <a:endParaRPr lang="da-DK" dirty="0"/>
          </a:p>
        </p:txBody>
      </p:sp>
      <p:sp>
        <p:nvSpPr>
          <p:cNvPr id="6" name="Pladsholder til slidenummer 5">
            <a:extLst>
              <a:ext uri="{FF2B5EF4-FFF2-40B4-BE49-F238E27FC236}">
                <a16:creationId xmlns:a16="http://schemas.microsoft.com/office/drawing/2014/main" id="{2FCB7C6C-DAF1-A946-A4AF-C99963E1A8ED}"/>
              </a:ext>
            </a:extLst>
          </p:cNvPr>
          <p:cNvSpPr>
            <a:spLocks noGrp="1"/>
          </p:cNvSpPr>
          <p:nvPr>
            <p:ph type="sldNum" sz="quarter" idx="12"/>
          </p:nvPr>
        </p:nvSpPr>
        <p:spPr/>
        <p:txBody>
          <a:bodyPr/>
          <a:lstStyle/>
          <a:p>
            <a:fld id="{9FCF17A3-473B-A44F-8781-B6B87462633A}" type="slidenum">
              <a:rPr lang="da-DK" smtClean="0"/>
              <a:t>‹nr.›</a:t>
            </a:fld>
            <a:endParaRPr lang="da-DK" dirty="0"/>
          </a:p>
        </p:txBody>
      </p:sp>
    </p:spTree>
    <p:extLst>
      <p:ext uri="{BB962C8B-B14F-4D97-AF65-F5344CB8AC3E}">
        <p14:creationId xmlns:p14="http://schemas.microsoft.com/office/powerpoint/2010/main" val="3704445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DC7B9B-B511-D842-A1A2-9B84566DC1C0}"/>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784627F5-177A-8D4A-B5FB-53375026F85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801A90AC-3152-184F-B6DF-2CD513DFF8A5}"/>
              </a:ext>
            </a:extLst>
          </p:cNvPr>
          <p:cNvSpPr>
            <a:spLocks noGrp="1"/>
          </p:cNvSpPr>
          <p:nvPr>
            <p:ph type="dt" sz="half" idx="10"/>
          </p:nvPr>
        </p:nvSpPr>
        <p:spPr/>
        <p:txBody>
          <a:bodyPr/>
          <a:lstStyle/>
          <a:p>
            <a:fld id="{37F8D7D1-A81D-5D48-AE96-6438C63C1648}" type="datetime1">
              <a:rPr lang="da-DK" smtClean="0"/>
              <a:t>19-12-2022</a:t>
            </a:fld>
            <a:endParaRPr lang="da-DK" dirty="0"/>
          </a:p>
        </p:txBody>
      </p:sp>
      <p:sp>
        <p:nvSpPr>
          <p:cNvPr id="5" name="Pladsholder til sidefod 4">
            <a:extLst>
              <a:ext uri="{FF2B5EF4-FFF2-40B4-BE49-F238E27FC236}">
                <a16:creationId xmlns:a16="http://schemas.microsoft.com/office/drawing/2014/main" id="{56D871C5-3F8A-6F48-B7FE-E1B48AA29E7B}"/>
              </a:ext>
            </a:extLst>
          </p:cNvPr>
          <p:cNvSpPr>
            <a:spLocks noGrp="1"/>
          </p:cNvSpPr>
          <p:nvPr>
            <p:ph type="ftr" sz="quarter" idx="11"/>
          </p:nvPr>
        </p:nvSpPr>
        <p:spPr/>
        <p:txBody>
          <a:bodyPr/>
          <a:lstStyle/>
          <a:p>
            <a:endParaRPr lang="da-DK" dirty="0"/>
          </a:p>
        </p:txBody>
      </p:sp>
      <p:sp>
        <p:nvSpPr>
          <p:cNvPr id="6" name="Pladsholder til slidenummer 5">
            <a:extLst>
              <a:ext uri="{FF2B5EF4-FFF2-40B4-BE49-F238E27FC236}">
                <a16:creationId xmlns:a16="http://schemas.microsoft.com/office/drawing/2014/main" id="{B47105C1-C01E-0D4C-AB47-099C7D8CBF2B}"/>
              </a:ext>
            </a:extLst>
          </p:cNvPr>
          <p:cNvSpPr>
            <a:spLocks noGrp="1"/>
          </p:cNvSpPr>
          <p:nvPr>
            <p:ph type="sldNum" sz="quarter" idx="12"/>
          </p:nvPr>
        </p:nvSpPr>
        <p:spPr/>
        <p:txBody>
          <a:bodyPr/>
          <a:lstStyle/>
          <a:p>
            <a:fld id="{9FCF17A3-473B-A44F-8781-B6B87462633A}" type="slidenum">
              <a:rPr lang="da-DK" smtClean="0"/>
              <a:t>‹nr.›</a:t>
            </a:fld>
            <a:endParaRPr lang="da-DK" dirty="0"/>
          </a:p>
        </p:txBody>
      </p:sp>
    </p:spTree>
    <p:extLst>
      <p:ext uri="{BB962C8B-B14F-4D97-AF65-F5344CB8AC3E}">
        <p14:creationId xmlns:p14="http://schemas.microsoft.com/office/powerpoint/2010/main" val="19058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296F3E-3523-EA4E-9374-D425FBFEF4E0}"/>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D96CF5A0-AD57-3C45-910B-18256E4335B9}"/>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B5042F07-4B49-304F-99B7-176BF02AE547}"/>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561EEEBC-61A1-D449-AA2D-0731C72E9871}"/>
              </a:ext>
            </a:extLst>
          </p:cNvPr>
          <p:cNvSpPr>
            <a:spLocks noGrp="1"/>
          </p:cNvSpPr>
          <p:nvPr>
            <p:ph type="dt" sz="half" idx="10"/>
          </p:nvPr>
        </p:nvSpPr>
        <p:spPr/>
        <p:txBody>
          <a:bodyPr/>
          <a:lstStyle/>
          <a:p>
            <a:fld id="{2E457514-63C3-8E4C-9917-B2BC307D4221}" type="datetime1">
              <a:rPr lang="da-DK" smtClean="0"/>
              <a:t>19-12-2022</a:t>
            </a:fld>
            <a:endParaRPr lang="da-DK" dirty="0"/>
          </a:p>
        </p:txBody>
      </p:sp>
      <p:sp>
        <p:nvSpPr>
          <p:cNvPr id="6" name="Pladsholder til sidefod 5">
            <a:extLst>
              <a:ext uri="{FF2B5EF4-FFF2-40B4-BE49-F238E27FC236}">
                <a16:creationId xmlns:a16="http://schemas.microsoft.com/office/drawing/2014/main" id="{D7C6EA78-8F4A-F44D-B2F7-ED0E79545B5B}"/>
              </a:ext>
            </a:extLst>
          </p:cNvPr>
          <p:cNvSpPr>
            <a:spLocks noGrp="1"/>
          </p:cNvSpPr>
          <p:nvPr>
            <p:ph type="ftr" sz="quarter" idx="11"/>
          </p:nvPr>
        </p:nvSpPr>
        <p:spPr/>
        <p:txBody>
          <a:bodyPr/>
          <a:lstStyle/>
          <a:p>
            <a:endParaRPr lang="da-DK" dirty="0"/>
          </a:p>
        </p:txBody>
      </p:sp>
      <p:sp>
        <p:nvSpPr>
          <p:cNvPr id="7" name="Pladsholder til slidenummer 6">
            <a:extLst>
              <a:ext uri="{FF2B5EF4-FFF2-40B4-BE49-F238E27FC236}">
                <a16:creationId xmlns:a16="http://schemas.microsoft.com/office/drawing/2014/main" id="{61A4E37D-736C-694B-A7DC-78E033D12847}"/>
              </a:ext>
            </a:extLst>
          </p:cNvPr>
          <p:cNvSpPr>
            <a:spLocks noGrp="1"/>
          </p:cNvSpPr>
          <p:nvPr>
            <p:ph type="sldNum" sz="quarter" idx="12"/>
          </p:nvPr>
        </p:nvSpPr>
        <p:spPr/>
        <p:txBody>
          <a:bodyPr/>
          <a:lstStyle/>
          <a:p>
            <a:fld id="{9FCF17A3-473B-A44F-8781-B6B87462633A}" type="slidenum">
              <a:rPr lang="da-DK" smtClean="0"/>
              <a:t>‹nr.›</a:t>
            </a:fld>
            <a:endParaRPr lang="da-DK" dirty="0"/>
          </a:p>
        </p:txBody>
      </p:sp>
    </p:spTree>
    <p:extLst>
      <p:ext uri="{BB962C8B-B14F-4D97-AF65-F5344CB8AC3E}">
        <p14:creationId xmlns:p14="http://schemas.microsoft.com/office/powerpoint/2010/main" val="3039921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7DC7CF-9AF4-9A4C-9990-C42B64BFCCE0}"/>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62038D15-B19E-3B49-9DA4-2F1B22C93E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06A00C7D-99F1-5440-AA01-20DA09A6E5F4}"/>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23922927-A331-4C45-94E3-6A8BD6F283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984199FA-9479-0643-B946-3F9960D7C9B4}"/>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9E7B5F27-825A-4B4A-98F1-EA91739F4D1F}"/>
              </a:ext>
            </a:extLst>
          </p:cNvPr>
          <p:cNvSpPr>
            <a:spLocks noGrp="1"/>
          </p:cNvSpPr>
          <p:nvPr>
            <p:ph type="dt" sz="half" idx="10"/>
          </p:nvPr>
        </p:nvSpPr>
        <p:spPr/>
        <p:txBody>
          <a:bodyPr/>
          <a:lstStyle/>
          <a:p>
            <a:fld id="{E50BCAF1-5C9C-8242-BAD2-4D8E037D78E7}" type="datetime1">
              <a:rPr lang="da-DK" smtClean="0"/>
              <a:t>19-12-2022</a:t>
            </a:fld>
            <a:endParaRPr lang="da-DK" dirty="0"/>
          </a:p>
        </p:txBody>
      </p:sp>
      <p:sp>
        <p:nvSpPr>
          <p:cNvPr id="8" name="Pladsholder til sidefod 7">
            <a:extLst>
              <a:ext uri="{FF2B5EF4-FFF2-40B4-BE49-F238E27FC236}">
                <a16:creationId xmlns:a16="http://schemas.microsoft.com/office/drawing/2014/main" id="{0146835B-57E7-7945-B8B2-E430A180FBBB}"/>
              </a:ext>
            </a:extLst>
          </p:cNvPr>
          <p:cNvSpPr>
            <a:spLocks noGrp="1"/>
          </p:cNvSpPr>
          <p:nvPr>
            <p:ph type="ftr" sz="quarter" idx="11"/>
          </p:nvPr>
        </p:nvSpPr>
        <p:spPr/>
        <p:txBody>
          <a:bodyPr/>
          <a:lstStyle/>
          <a:p>
            <a:endParaRPr lang="da-DK" dirty="0"/>
          </a:p>
        </p:txBody>
      </p:sp>
      <p:sp>
        <p:nvSpPr>
          <p:cNvPr id="9" name="Pladsholder til slidenummer 8">
            <a:extLst>
              <a:ext uri="{FF2B5EF4-FFF2-40B4-BE49-F238E27FC236}">
                <a16:creationId xmlns:a16="http://schemas.microsoft.com/office/drawing/2014/main" id="{BF366589-DF49-AE4A-8C17-F3FCD44C471B}"/>
              </a:ext>
            </a:extLst>
          </p:cNvPr>
          <p:cNvSpPr>
            <a:spLocks noGrp="1"/>
          </p:cNvSpPr>
          <p:nvPr>
            <p:ph type="sldNum" sz="quarter" idx="12"/>
          </p:nvPr>
        </p:nvSpPr>
        <p:spPr/>
        <p:txBody>
          <a:bodyPr/>
          <a:lstStyle/>
          <a:p>
            <a:fld id="{9FCF17A3-473B-A44F-8781-B6B87462633A}" type="slidenum">
              <a:rPr lang="da-DK" smtClean="0"/>
              <a:t>‹nr.›</a:t>
            </a:fld>
            <a:endParaRPr lang="da-DK" dirty="0"/>
          </a:p>
        </p:txBody>
      </p:sp>
    </p:spTree>
    <p:extLst>
      <p:ext uri="{BB962C8B-B14F-4D97-AF65-F5344CB8AC3E}">
        <p14:creationId xmlns:p14="http://schemas.microsoft.com/office/powerpoint/2010/main" val="3845285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DFD5C0-96D8-474F-9FFD-B53A5A0DBB9E}"/>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ACB06145-B148-844B-8AAC-872DA15FB78E}"/>
              </a:ext>
            </a:extLst>
          </p:cNvPr>
          <p:cNvSpPr>
            <a:spLocks noGrp="1"/>
          </p:cNvSpPr>
          <p:nvPr>
            <p:ph type="dt" sz="half" idx="10"/>
          </p:nvPr>
        </p:nvSpPr>
        <p:spPr/>
        <p:txBody>
          <a:bodyPr/>
          <a:lstStyle/>
          <a:p>
            <a:fld id="{A1B83919-0CB5-A345-88FB-C3E25A5EB98F}" type="datetime1">
              <a:rPr lang="da-DK" smtClean="0"/>
              <a:t>19-12-2022</a:t>
            </a:fld>
            <a:endParaRPr lang="da-DK" dirty="0"/>
          </a:p>
        </p:txBody>
      </p:sp>
      <p:sp>
        <p:nvSpPr>
          <p:cNvPr id="4" name="Pladsholder til sidefod 3">
            <a:extLst>
              <a:ext uri="{FF2B5EF4-FFF2-40B4-BE49-F238E27FC236}">
                <a16:creationId xmlns:a16="http://schemas.microsoft.com/office/drawing/2014/main" id="{3F1E1EB9-23B8-4C4F-98BD-8727CB264B7C}"/>
              </a:ext>
            </a:extLst>
          </p:cNvPr>
          <p:cNvSpPr>
            <a:spLocks noGrp="1"/>
          </p:cNvSpPr>
          <p:nvPr>
            <p:ph type="ftr" sz="quarter" idx="11"/>
          </p:nvPr>
        </p:nvSpPr>
        <p:spPr/>
        <p:txBody>
          <a:bodyPr/>
          <a:lstStyle/>
          <a:p>
            <a:endParaRPr lang="da-DK" dirty="0"/>
          </a:p>
        </p:txBody>
      </p:sp>
      <p:sp>
        <p:nvSpPr>
          <p:cNvPr id="5" name="Pladsholder til slidenummer 4">
            <a:extLst>
              <a:ext uri="{FF2B5EF4-FFF2-40B4-BE49-F238E27FC236}">
                <a16:creationId xmlns:a16="http://schemas.microsoft.com/office/drawing/2014/main" id="{AA4DA562-28D6-4548-B5E0-553D0C54D0EB}"/>
              </a:ext>
            </a:extLst>
          </p:cNvPr>
          <p:cNvSpPr>
            <a:spLocks noGrp="1"/>
          </p:cNvSpPr>
          <p:nvPr>
            <p:ph type="sldNum" sz="quarter" idx="12"/>
          </p:nvPr>
        </p:nvSpPr>
        <p:spPr/>
        <p:txBody>
          <a:bodyPr/>
          <a:lstStyle/>
          <a:p>
            <a:fld id="{9FCF17A3-473B-A44F-8781-B6B87462633A}" type="slidenum">
              <a:rPr lang="da-DK" smtClean="0"/>
              <a:t>‹nr.›</a:t>
            </a:fld>
            <a:endParaRPr lang="da-DK" dirty="0"/>
          </a:p>
        </p:txBody>
      </p:sp>
    </p:spTree>
    <p:extLst>
      <p:ext uri="{BB962C8B-B14F-4D97-AF65-F5344CB8AC3E}">
        <p14:creationId xmlns:p14="http://schemas.microsoft.com/office/powerpoint/2010/main" val="2695505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4982FC18-690C-3A43-B838-9BD4956256B9}"/>
              </a:ext>
            </a:extLst>
          </p:cNvPr>
          <p:cNvSpPr>
            <a:spLocks noGrp="1"/>
          </p:cNvSpPr>
          <p:nvPr>
            <p:ph type="dt" sz="half" idx="10"/>
          </p:nvPr>
        </p:nvSpPr>
        <p:spPr/>
        <p:txBody>
          <a:bodyPr/>
          <a:lstStyle/>
          <a:p>
            <a:fld id="{97D89D0C-06F1-3547-8B1C-1D81F423C661}" type="datetime1">
              <a:rPr lang="da-DK" smtClean="0"/>
              <a:t>19-12-2022</a:t>
            </a:fld>
            <a:endParaRPr lang="da-DK" dirty="0"/>
          </a:p>
        </p:txBody>
      </p:sp>
      <p:sp>
        <p:nvSpPr>
          <p:cNvPr id="3" name="Pladsholder til sidefod 2">
            <a:extLst>
              <a:ext uri="{FF2B5EF4-FFF2-40B4-BE49-F238E27FC236}">
                <a16:creationId xmlns:a16="http://schemas.microsoft.com/office/drawing/2014/main" id="{F49F9FD8-0437-BA42-A8D5-F538E7FB16BE}"/>
              </a:ext>
            </a:extLst>
          </p:cNvPr>
          <p:cNvSpPr>
            <a:spLocks noGrp="1"/>
          </p:cNvSpPr>
          <p:nvPr>
            <p:ph type="ftr" sz="quarter" idx="11"/>
          </p:nvPr>
        </p:nvSpPr>
        <p:spPr/>
        <p:txBody>
          <a:bodyPr/>
          <a:lstStyle/>
          <a:p>
            <a:endParaRPr lang="da-DK" dirty="0"/>
          </a:p>
        </p:txBody>
      </p:sp>
      <p:sp>
        <p:nvSpPr>
          <p:cNvPr id="4" name="Pladsholder til slidenummer 3">
            <a:extLst>
              <a:ext uri="{FF2B5EF4-FFF2-40B4-BE49-F238E27FC236}">
                <a16:creationId xmlns:a16="http://schemas.microsoft.com/office/drawing/2014/main" id="{AC64DFDD-F748-1B41-B383-9F8A5BA822F0}"/>
              </a:ext>
            </a:extLst>
          </p:cNvPr>
          <p:cNvSpPr>
            <a:spLocks noGrp="1"/>
          </p:cNvSpPr>
          <p:nvPr>
            <p:ph type="sldNum" sz="quarter" idx="12"/>
          </p:nvPr>
        </p:nvSpPr>
        <p:spPr/>
        <p:txBody>
          <a:bodyPr/>
          <a:lstStyle/>
          <a:p>
            <a:fld id="{9FCF17A3-473B-A44F-8781-B6B87462633A}" type="slidenum">
              <a:rPr lang="da-DK" smtClean="0"/>
              <a:t>‹nr.›</a:t>
            </a:fld>
            <a:endParaRPr lang="da-DK" dirty="0"/>
          </a:p>
        </p:txBody>
      </p:sp>
    </p:spTree>
    <p:extLst>
      <p:ext uri="{BB962C8B-B14F-4D97-AF65-F5344CB8AC3E}">
        <p14:creationId xmlns:p14="http://schemas.microsoft.com/office/powerpoint/2010/main" val="3737035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3B6FC1-179B-1546-AB8B-2A9C62CCEF6D}"/>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C76A119D-0610-5141-AF63-2540A314E1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6C3AF9F9-4E04-4247-8073-AEED475AE7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9FA70AA4-4C79-7B44-8083-4C525B7165F0}"/>
              </a:ext>
            </a:extLst>
          </p:cNvPr>
          <p:cNvSpPr>
            <a:spLocks noGrp="1"/>
          </p:cNvSpPr>
          <p:nvPr>
            <p:ph type="dt" sz="half" idx="10"/>
          </p:nvPr>
        </p:nvSpPr>
        <p:spPr/>
        <p:txBody>
          <a:bodyPr/>
          <a:lstStyle/>
          <a:p>
            <a:fld id="{6DC51395-4D51-5F4E-B884-189D297622A9}" type="datetime1">
              <a:rPr lang="da-DK" smtClean="0"/>
              <a:t>19-12-2022</a:t>
            </a:fld>
            <a:endParaRPr lang="da-DK" dirty="0"/>
          </a:p>
        </p:txBody>
      </p:sp>
      <p:sp>
        <p:nvSpPr>
          <p:cNvPr id="6" name="Pladsholder til sidefod 5">
            <a:extLst>
              <a:ext uri="{FF2B5EF4-FFF2-40B4-BE49-F238E27FC236}">
                <a16:creationId xmlns:a16="http://schemas.microsoft.com/office/drawing/2014/main" id="{C1B80AA1-B471-904F-884A-E3718F8D8C3D}"/>
              </a:ext>
            </a:extLst>
          </p:cNvPr>
          <p:cNvSpPr>
            <a:spLocks noGrp="1"/>
          </p:cNvSpPr>
          <p:nvPr>
            <p:ph type="ftr" sz="quarter" idx="11"/>
          </p:nvPr>
        </p:nvSpPr>
        <p:spPr/>
        <p:txBody>
          <a:bodyPr/>
          <a:lstStyle/>
          <a:p>
            <a:endParaRPr lang="da-DK" dirty="0"/>
          </a:p>
        </p:txBody>
      </p:sp>
      <p:sp>
        <p:nvSpPr>
          <p:cNvPr id="7" name="Pladsholder til slidenummer 6">
            <a:extLst>
              <a:ext uri="{FF2B5EF4-FFF2-40B4-BE49-F238E27FC236}">
                <a16:creationId xmlns:a16="http://schemas.microsoft.com/office/drawing/2014/main" id="{FB76B4CE-0532-EB4B-8BA4-C1B48B403795}"/>
              </a:ext>
            </a:extLst>
          </p:cNvPr>
          <p:cNvSpPr>
            <a:spLocks noGrp="1"/>
          </p:cNvSpPr>
          <p:nvPr>
            <p:ph type="sldNum" sz="quarter" idx="12"/>
          </p:nvPr>
        </p:nvSpPr>
        <p:spPr/>
        <p:txBody>
          <a:bodyPr/>
          <a:lstStyle/>
          <a:p>
            <a:fld id="{9FCF17A3-473B-A44F-8781-B6B87462633A}" type="slidenum">
              <a:rPr lang="da-DK" smtClean="0"/>
              <a:t>‹nr.›</a:t>
            </a:fld>
            <a:endParaRPr lang="da-DK" dirty="0"/>
          </a:p>
        </p:txBody>
      </p:sp>
    </p:spTree>
    <p:extLst>
      <p:ext uri="{BB962C8B-B14F-4D97-AF65-F5344CB8AC3E}">
        <p14:creationId xmlns:p14="http://schemas.microsoft.com/office/powerpoint/2010/main" val="644845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C096C2-A2A6-AE43-829A-2A0617D2F16E}"/>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4D8594E2-5BF1-8C47-AC7C-3CF3476D5C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dirty="0"/>
          </a:p>
        </p:txBody>
      </p:sp>
      <p:sp>
        <p:nvSpPr>
          <p:cNvPr id="4" name="Pladsholder til tekst 3">
            <a:extLst>
              <a:ext uri="{FF2B5EF4-FFF2-40B4-BE49-F238E27FC236}">
                <a16:creationId xmlns:a16="http://schemas.microsoft.com/office/drawing/2014/main" id="{AC084E17-99CE-ED40-BECE-A29E804FA5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64FD5091-0126-BB49-A550-1086C4C9911A}"/>
              </a:ext>
            </a:extLst>
          </p:cNvPr>
          <p:cNvSpPr>
            <a:spLocks noGrp="1"/>
          </p:cNvSpPr>
          <p:nvPr>
            <p:ph type="dt" sz="half" idx="10"/>
          </p:nvPr>
        </p:nvSpPr>
        <p:spPr/>
        <p:txBody>
          <a:bodyPr/>
          <a:lstStyle/>
          <a:p>
            <a:fld id="{E90F6EBB-AA3D-2C43-B09A-7DA5DFEEA62A}" type="datetime1">
              <a:rPr lang="da-DK" smtClean="0"/>
              <a:t>19-12-2022</a:t>
            </a:fld>
            <a:endParaRPr lang="da-DK" dirty="0"/>
          </a:p>
        </p:txBody>
      </p:sp>
      <p:sp>
        <p:nvSpPr>
          <p:cNvPr id="6" name="Pladsholder til sidefod 5">
            <a:extLst>
              <a:ext uri="{FF2B5EF4-FFF2-40B4-BE49-F238E27FC236}">
                <a16:creationId xmlns:a16="http://schemas.microsoft.com/office/drawing/2014/main" id="{A548243F-A21A-6344-BF57-4D214492F061}"/>
              </a:ext>
            </a:extLst>
          </p:cNvPr>
          <p:cNvSpPr>
            <a:spLocks noGrp="1"/>
          </p:cNvSpPr>
          <p:nvPr>
            <p:ph type="ftr" sz="quarter" idx="11"/>
          </p:nvPr>
        </p:nvSpPr>
        <p:spPr/>
        <p:txBody>
          <a:bodyPr/>
          <a:lstStyle/>
          <a:p>
            <a:endParaRPr lang="da-DK" dirty="0"/>
          </a:p>
        </p:txBody>
      </p:sp>
      <p:sp>
        <p:nvSpPr>
          <p:cNvPr id="7" name="Pladsholder til slidenummer 6">
            <a:extLst>
              <a:ext uri="{FF2B5EF4-FFF2-40B4-BE49-F238E27FC236}">
                <a16:creationId xmlns:a16="http://schemas.microsoft.com/office/drawing/2014/main" id="{B05C4B61-1040-FA4A-AC45-02C6068D48B8}"/>
              </a:ext>
            </a:extLst>
          </p:cNvPr>
          <p:cNvSpPr>
            <a:spLocks noGrp="1"/>
          </p:cNvSpPr>
          <p:nvPr>
            <p:ph type="sldNum" sz="quarter" idx="12"/>
          </p:nvPr>
        </p:nvSpPr>
        <p:spPr/>
        <p:txBody>
          <a:bodyPr/>
          <a:lstStyle/>
          <a:p>
            <a:fld id="{9FCF17A3-473B-A44F-8781-B6B87462633A}" type="slidenum">
              <a:rPr lang="da-DK" smtClean="0"/>
              <a:t>‹nr.›</a:t>
            </a:fld>
            <a:endParaRPr lang="da-DK" dirty="0"/>
          </a:p>
        </p:txBody>
      </p:sp>
    </p:spTree>
    <p:extLst>
      <p:ext uri="{BB962C8B-B14F-4D97-AF65-F5344CB8AC3E}">
        <p14:creationId xmlns:p14="http://schemas.microsoft.com/office/powerpoint/2010/main" val="3664446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27EE3C-EC00-A541-875D-0F71177862EA}"/>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C26DF799-9E7E-DF4F-93C1-BD3265331112}"/>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67C69F7-2B14-C54B-910C-3ACAD071545B}"/>
              </a:ext>
            </a:extLst>
          </p:cNvPr>
          <p:cNvSpPr>
            <a:spLocks noGrp="1"/>
          </p:cNvSpPr>
          <p:nvPr>
            <p:ph type="dt" sz="half" idx="10"/>
          </p:nvPr>
        </p:nvSpPr>
        <p:spPr/>
        <p:txBody>
          <a:bodyPr/>
          <a:lstStyle/>
          <a:p>
            <a:fld id="{2B62DD66-4994-B247-96B0-A107BD82D45E}" type="datetime1">
              <a:rPr lang="da-DK" smtClean="0"/>
              <a:t>19-12-2022</a:t>
            </a:fld>
            <a:endParaRPr lang="da-DK" dirty="0"/>
          </a:p>
        </p:txBody>
      </p:sp>
      <p:sp>
        <p:nvSpPr>
          <p:cNvPr id="5" name="Pladsholder til sidefod 4">
            <a:extLst>
              <a:ext uri="{FF2B5EF4-FFF2-40B4-BE49-F238E27FC236}">
                <a16:creationId xmlns:a16="http://schemas.microsoft.com/office/drawing/2014/main" id="{4F193FF3-C003-5C41-BA6C-1234146EA3A4}"/>
              </a:ext>
            </a:extLst>
          </p:cNvPr>
          <p:cNvSpPr>
            <a:spLocks noGrp="1"/>
          </p:cNvSpPr>
          <p:nvPr>
            <p:ph type="ftr" sz="quarter" idx="11"/>
          </p:nvPr>
        </p:nvSpPr>
        <p:spPr/>
        <p:txBody>
          <a:bodyPr/>
          <a:lstStyle/>
          <a:p>
            <a:endParaRPr lang="da-DK" dirty="0"/>
          </a:p>
        </p:txBody>
      </p:sp>
      <p:sp>
        <p:nvSpPr>
          <p:cNvPr id="6" name="Pladsholder til slidenummer 5">
            <a:extLst>
              <a:ext uri="{FF2B5EF4-FFF2-40B4-BE49-F238E27FC236}">
                <a16:creationId xmlns:a16="http://schemas.microsoft.com/office/drawing/2014/main" id="{65235C29-2316-F44B-A074-21FB34A35886}"/>
              </a:ext>
            </a:extLst>
          </p:cNvPr>
          <p:cNvSpPr>
            <a:spLocks noGrp="1"/>
          </p:cNvSpPr>
          <p:nvPr>
            <p:ph type="sldNum" sz="quarter" idx="12"/>
          </p:nvPr>
        </p:nvSpPr>
        <p:spPr/>
        <p:txBody>
          <a:bodyPr/>
          <a:lstStyle/>
          <a:p>
            <a:fld id="{9FCF17A3-473B-A44F-8781-B6B87462633A}" type="slidenum">
              <a:rPr lang="da-DK" smtClean="0"/>
              <a:t>‹nr.›</a:t>
            </a:fld>
            <a:endParaRPr lang="da-DK" dirty="0"/>
          </a:p>
        </p:txBody>
      </p:sp>
    </p:spTree>
    <p:extLst>
      <p:ext uri="{BB962C8B-B14F-4D97-AF65-F5344CB8AC3E}">
        <p14:creationId xmlns:p14="http://schemas.microsoft.com/office/powerpoint/2010/main" val="23707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F3EA83B8-2124-7A42-AB11-2529B63CCD20}"/>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BFC58797-57B7-AA40-94D8-3624BAF2CD77}"/>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0CF510A-D0EA-8140-A2B1-5AAF32CD99B6}"/>
              </a:ext>
            </a:extLst>
          </p:cNvPr>
          <p:cNvSpPr>
            <a:spLocks noGrp="1"/>
          </p:cNvSpPr>
          <p:nvPr>
            <p:ph type="dt" sz="half" idx="10"/>
          </p:nvPr>
        </p:nvSpPr>
        <p:spPr/>
        <p:txBody>
          <a:bodyPr/>
          <a:lstStyle/>
          <a:p>
            <a:fld id="{2047FCA0-9ADB-7241-94F7-CD9808DA94CC}" type="datetime1">
              <a:rPr lang="da-DK" smtClean="0"/>
              <a:t>19-12-2022</a:t>
            </a:fld>
            <a:endParaRPr lang="da-DK" dirty="0"/>
          </a:p>
        </p:txBody>
      </p:sp>
      <p:sp>
        <p:nvSpPr>
          <p:cNvPr id="5" name="Pladsholder til sidefod 4">
            <a:extLst>
              <a:ext uri="{FF2B5EF4-FFF2-40B4-BE49-F238E27FC236}">
                <a16:creationId xmlns:a16="http://schemas.microsoft.com/office/drawing/2014/main" id="{54F071EE-6945-224B-A442-80481190B127}"/>
              </a:ext>
            </a:extLst>
          </p:cNvPr>
          <p:cNvSpPr>
            <a:spLocks noGrp="1"/>
          </p:cNvSpPr>
          <p:nvPr>
            <p:ph type="ftr" sz="quarter" idx="11"/>
          </p:nvPr>
        </p:nvSpPr>
        <p:spPr/>
        <p:txBody>
          <a:bodyPr/>
          <a:lstStyle/>
          <a:p>
            <a:endParaRPr lang="da-DK" dirty="0"/>
          </a:p>
        </p:txBody>
      </p:sp>
      <p:sp>
        <p:nvSpPr>
          <p:cNvPr id="6" name="Pladsholder til slidenummer 5">
            <a:extLst>
              <a:ext uri="{FF2B5EF4-FFF2-40B4-BE49-F238E27FC236}">
                <a16:creationId xmlns:a16="http://schemas.microsoft.com/office/drawing/2014/main" id="{CC6233B7-1D7F-3E4F-AF31-5690A3D51297}"/>
              </a:ext>
            </a:extLst>
          </p:cNvPr>
          <p:cNvSpPr>
            <a:spLocks noGrp="1"/>
          </p:cNvSpPr>
          <p:nvPr>
            <p:ph type="sldNum" sz="quarter" idx="12"/>
          </p:nvPr>
        </p:nvSpPr>
        <p:spPr/>
        <p:txBody>
          <a:bodyPr/>
          <a:lstStyle/>
          <a:p>
            <a:fld id="{9FCF17A3-473B-A44F-8781-B6B87462633A}" type="slidenum">
              <a:rPr lang="da-DK" smtClean="0"/>
              <a:t>‹nr.›</a:t>
            </a:fld>
            <a:endParaRPr lang="da-DK" dirty="0"/>
          </a:p>
        </p:txBody>
      </p:sp>
    </p:spTree>
    <p:extLst>
      <p:ext uri="{BB962C8B-B14F-4D97-AF65-F5344CB8AC3E}">
        <p14:creationId xmlns:p14="http://schemas.microsoft.com/office/powerpoint/2010/main" val="3141784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i master</a:t>
            </a:r>
            <a:endParaRPr lang="en-US" dirty="0"/>
          </a:p>
        </p:txBody>
      </p:sp>
      <p:sp>
        <p:nvSpPr>
          <p:cNvPr id="4" name="Date Placeholder 3"/>
          <p:cNvSpPr>
            <a:spLocks noGrp="1"/>
          </p:cNvSpPr>
          <p:nvPr>
            <p:ph type="dt" sz="half" idx="10"/>
          </p:nvPr>
        </p:nvSpPr>
        <p:spPr/>
        <p:txBody>
          <a:bodyPr/>
          <a:lstStyle/>
          <a:p>
            <a:fld id="{8CC07163-DC12-FA48-B6BA-CD705F849EE8}" type="datetime1">
              <a:rPr lang="da-DK" smtClean="0">
                <a:solidFill>
                  <a:prstClr val="black">
                    <a:tint val="75000"/>
                  </a:prstClr>
                </a:solidFill>
              </a:rPr>
              <a:t>19-12-2022</a:t>
            </a:fld>
            <a:endParaRPr lang="da-DK"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da-DK"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3374C20-2445-D84B-B131-94F87A337215}" type="slidenum">
              <a:rPr lang="da-DK" smtClean="0">
                <a:solidFill>
                  <a:prstClr val="black">
                    <a:tint val="75000"/>
                  </a:prstClr>
                </a:solidFill>
              </a:rPr>
              <a:pPr/>
              <a:t>‹nr.›</a:t>
            </a:fld>
            <a:endParaRPr lang="da-DK" dirty="0">
              <a:solidFill>
                <a:prstClr val="black">
                  <a:tint val="75000"/>
                </a:prstClr>
              </a:solidFill>
            </a:endParaRPr>
          </a:p>
        </p:txBody>
      </p:sp>
    </p:spTree>
    <p:extLst>
      <p:ext uri="{BB962C8B-B14F-4D97-AF65-F5344CB8AC3E}">
        <p14:creationId xmlns:p14="http://schemas.microsoft.com/office/powerpoint/2010/main" val="2950598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92AD66A8-0988-D94C-856A-61E7D103F7F5}" type="datetime1">
              <a:rPr lang="da-DK" smtClean="0">
                <a:solidFill>
                  <a:prstClr val="black">
                    <a:tint val="75000"/>
                  </a:prstClr>
                </a:solidFill>
              </a:rPr>
              <a:t>19-12-2022</a:t>
            </a:fld>
            <a:endParaRPr lang="da-DK"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da-DK"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3374C20-2445-D84B-B131-94F87A337215}" type="slidenum">
              <a:rPr lang="da-DK" smtClean="0">
                <a:solidFill>
                  <a:prstClr val="black">
                    <a:tint val="75000"/>
                  </a:prstClr>
                </a:solidFill>
              </a:rPr>
              <a:pPr/>
              <a:t>‹nr.›</a:t>
            </a:fld>
            <a:endParaRPr lang="da-DK" dirty="0">
              <a:solidFill>
                <a:prstClr val="black">
                  <a:tint val="75000"/>
                </a:prstClr>
              </a:solidFill>
            </a:endParaRPr>
          </a:p>
        </p:txBody>
      </p:sp>
    </p:spTree>
    <p:extLst>
      <p:ext uri="{BB962C8B-B14F-4D97-AF65-F5344CB8AC3E}">
        <p14:creationId xmlns:p14="http://schemas.microsoft.com/office/powerpoint/2010/main" val="1427572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da-DK"/>
              <a:t>Klik for at redigere i masteren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7421F08E-DE04-E54C-93DC-FD68EF071AC5}" type="datetime1">
              <a:rPr lang="da-DK" smtClean="0">
                <a:solidFill>
                  <a:prstClr val="black">
                    <a:tint val="75000"/>
                  </a:prstClr>
                </a:solidFill>
              </a:rPr>
              <a:t>19-12-2022</a:t>
            </a:fld>
            <a:endParaRPr lang="da-DK"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da-DK"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3374C20-2445-D84B-B131-94F87A337215}" type="slidenum">
              <a:rPr lang="da-DK" smtClean="0">
                <a:solidFill>
                  <a:prstClr val="black">
                    <a:tint val="75000"/>
                  </a:prstClr>
                </a:solidFill>
              </a:rPr>
              <a:pPr/>
              <a:t>‹nr.›</a:t>
            </a:fld>
            <a:endParaRPr lang="da-DK" dirty="0">
              <a:solidFill>
                <a:prstClr val="black">
                  <a:tint val="75000"/>
                </a:prstClr>
              </a:solidFill>
            </a:endParaRPr>
          </a:p>
        </p:txBody>
      </p:sp>
    </p:spTree>
    <p:extLst>
      <p:ext uri="{BB962C8B-B14F-4D97-AF65-F5344CB8AC3E}">
        <p14:creationId xmlns:p14="http://schemas.microsoft.com/office/powerpoint/2010/main" val="2801318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71897830-82D3-EC40-AA42-C8C222B8A7CC}" type="datetime1">
              <a:rPr lang="da-DK" smtClean="0">
                <a:solidFill>
                  <a:prstClr val="black">
                    <a:tint val="75000"/>
                  </a:prstClr>
                </a:solidFill>
              </a:rPr>
              <a:t>19-12-2022</a:t>
            </a:fld>
            <a:endParaRPr lang="da-DK"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da-DK"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3374C20-2445-D84B-B131-94F87A337215}" type="slidenum">
              <a:rPr lang="da-DK" smtClean="0">
                <a:solidFill>
                  <a:prstClr val="black">
                    <a:tint val="75000"/>
                  </a:prstClr>
                </a:solidFill>
              </a:rPr>
              <a:pPr/>
              <a:t>‹nr.›</a:t>
            </a:fld>
            <a:endParaRPr lang="da-DK" dirty="0">
              <a:solidFill>
                <a:prstClr val="black">
                  <a:tint val="75000"/>
                </a:prstClr>
              </a:solidFill>
            </a:endParaRPr>
          </a:p>
        </p:txBody>
      </p:sp>
    </p:spTree>
    <p:extLst>
      <p:ext uri="{BB962C8B-B14F-4D97-AF65-F5344CB8AC3E}">
        <p14:creationId xmlns:p14="http://schemas.microsoft.com/office/powerpoint/2010/main" val="1887363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da-DK"/>
              <a:t>Klik for at redigere i masteren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CBD4EF70-5B09-0140-998E-B5D474A08EB9}" type="datetime1">
              <a:rPr lang="da-DK" smtClean="0">
                <a:solidFill>
                  <a:prstClr val="black">
                    <a:tint val="75000"/>
                  </a:prstClr>
                </a:solidFill>
              </a:rPr>
              <a:t>19-12-2022</a:t>
            </a:fld>
            <a:endParaRPr lang="da-DK"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da-DK"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53374C20-2445-D84B-B131-94F87A337215}" type="slidenum">
              <a:rPr lang="da-DK" smtClean="0">
                <a:solidFill>
                  <a:prstClr val="black">
                    <a:tint val="75000"/>
                  </a:prstClr>
                </a:solidFill>
              </a:rPr>
              <a:pPr/>
              <a:t>‹nr.›</a:t>
            </a:fld>
            <a:endParaRPr lang="da-DK" dirty="0">
              <a:solidFill>
                <a:prstClr val="black">
                  <a:tint val="75000"/>
                </a:prstClr>
              </a:solidFill>
            </a:endParaRPr>
          </a:p>
        </p:txBody>
      </p:sp>
    </p:spTree>
    <p:extLst>
      <p:ext uri="{BB962C8B-B14F-4D97-AF65-F5344CB8AC3E}">
        <p14:creationId xmlns:p14="http://schemas.microsoft.com/office/powerpoint/2010/main" val="2888962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masteren</a:t>
            </a:r>
            <a:endParaRPr lang="en-US" dirty="0"/>
          </a:p>
        </p:txBody>
      </p:sp>
      <p:sp>
        <p:nvSpPr>
          <p:cNvPr id="3" name="Date Placeholder 2"/>
          <p:cNvSpPr>
            <a:spLocks noGrp="1"/>
          </p:cNvSpPr>
          <p:nvPr>
            <p:ph type="dt" sz="half" idx="10"/>
          </p:nvPr>
        </p:nvSpPr>
        <p:spPr/>
        <p:txBody>
          <a:bodyPr/>
          <a:lstStyle/>
          <a:p>
            <a:fld id="{91838DA9-6853-044B-9A64-A5AC47CFCAA3}" type="datetime1">
              <a:rPr lang="da-DK" smtClean="0">
                <a:solidFill>
                  <a:prstClr val="black">
                    <a:tint val="75000"/>
                  </a:prstClr>
                </a:solidFill>
              </a:rPr>
              <a:t>19-12-2022</a:t>
            </a:fld>
            <a:endParaRPr lang="da-DK"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da-DK"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53374C20-2445-D84B-B131-94F87A337215}" type="slidenum">
              <a:rPr lang="da-DK" smtClean="0">
                <a:solidFill>
                  <a:prstClr val="black">
                    <a:tint val="75000"/>
                  </a:prstClr>
                </a:solidFill>
              </a:rPr>
              <a:pPr/>
              <a:t>‹nr.›</a:t>
            </a:fld>
            <a:endParaRPr lang="da-DK" dirty="0">
              <a:solidFill>
                <a:prstClr val="black">
                  <a:tint val="75000"/>
                </a:prstClr>
              </a:solidFill>
            </a:endParaRPr>
          </a:p>
        </p:txBody>
      </p:sp>
    </p:spTree>
    <p:extLst>
      <p:ext uri="{BB962C8B-B14F-4D97-AF65-F5344CB8AC3E}">
        <p14:creationId xmlns:p14="http://schemas.microsoft.com/office/powerpoint/2010/main" val="2162011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E364E8-96A4-F048-B4C6-AEA4D7DC7B5E}" type="datetime1">
              <a:rPr lang="da-DK" smtClean="0">
                <a:solidFill>
                  <a:prstClr val="black">
                    <a:tint val="75000"/>
                  </a:prstClr>
                </a:solidFill>
              </a:rPr>
              <a:t>19-12-2022</a:t>
            </a:fld>
            <a:endParaRPr lang="da-DK"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da-DK"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53374C20-2445-D84B-B131-94F87A337215}" type="slidenum">
              <a:rPr lang="da-DK" smtClean="0">
                <a:solidFill>
                  <a:prstClr val="black">
                    <a:tint val="75000"/>
                  </a:prstClr>
                </a:solidFill>
              </a:rPr>
              <a:pPr/>
              <a:t>‹nr.›</a:t>
            </a:fld>
            <a:endParaRPr lang="da-DK" dirty="0">
              <a:solidFill>
                <a:prstClr val="black">
                  <a:tint val="75000"/>
                </a:prstClr>
              </a:solidFill>
            </a:endParaRPr>
          </a:p>
        </p:txBody>
      </p:sp>
    </p:spTree>
    <p:extLst>
      <p:ext uri="{BB962C8B-B14F-4D97-AF65-F5344CB8AC3E}">
        <p14:creationId xmlns:p14="http://schemas.microsoft.com/office/powerpoint/2010/main" val="602592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a-DK"/>
              <a:t>Klik for at redigere i masteren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4EC7C19A-3E53-4140-BE73-C67D75B1404D}" type="datetime1">
              <a:rPr lang="da-DK" smtClean="0">
                <a:solidFill>
                  <a:prstClr val="black">
                    <a:tint val="75000"/>
                  </a:prstClr>
                </a:solidFill>
              </a:rPr>
              <a:t>19-12-2022</a:t>
            </a:fld>
            <a:endParaRPr lang="da-DK"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da-DK"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3374C20-2445-D84B-B131-94F87A337215}" type="slidenum">
              <a:rPr lang="da-DK" smtClean="0">
                <a:solidFill>
                  <a:prstClr val="black">
                    <a:tint val="75000"/>
                  </a:prstClr>
                </a:solidFill>
              </a:rPr>
              <a:pPr/>
              <a:t>‹nr.›</a:t>
            </a:fld>
            <a:endParaRPr lang="da-DK" dirty="0">
              <a:solidFill>
                <a:prstClr val="black">
                  <a:tint val="75000"/>
                </a:prstClr>
              </a:solidFill>
            </a:endParaRPr>
          </a:p>
        </p:txBody>
      </p:sp>
    </p:spTree>
    <p:extLst>
      <p:ext uri="{BB962C8B-B14F-4D97-AF65-F5344CB8AC3E}">
        <p14:creationId xmlns:p14="http://schemas.microsoft.com/office/powerpoint/2010/main" val="1616225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a-DK"/>
              <a:t>Klik for at redigere i masteren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dirty="0"/>
              <a:t>Træk billede til pladsholder, eller klik på symbol for at tilføje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8D391D85-ACD4-FE41-9A7A-242A29DC2806}" type="datetime1">
              <a:rPr lang="da-DK" smtClean="0">
                <a:solidFill>
                  <a:prstClr val="black">
                    <a:tint val="75000"/>
                  </a:prstClr>
                </a:solidFill>
              </a:rPr>
              <a:t>19-12-2022</a:t>
            </a:fld>
            <a:endParaRPr lang="da-DK"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da-DK"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3374C20-2445-D84B-B131-94F87A337215}" type="slidenum">
              <a:rPr lang="da-DK" smtClean="0">
                <a:solidFill>
                  <a:prstClr val="black">
                    <a:tint val="75000"/>
                  </a:prstClr>
                </a:solidFill>
              </a:rPr>
              <a:pPr/>
              <a:t>‹nr.›</a:t>
            </a:fld>
            <a:endParaRPr lang="da-DK" dirty="0">
              <a:solidFill>
                <a:prstClr val="black">
                  <a:tint val="75000"/>
                </a:prstClr>
              </a:solidFill>
            </a:endParaRPr>
          </a:p>
        </p:txBody>
      </p:sp>
    </p:spTree>
    <p:extLst>
      <p:ext uri="{BB962C8B-B14F-4D97-AF65-F5344CB8AC3E}">
        <p14:creationId xmlns:p14="http://schemas.microsoft.com/office/powerpoint/2010/main" val="2512072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B562FC8C-8C8D-3B4C-8989-94A82164FFBC}" type="datetime1">
              <a:rPr lang="da-DK" smtClean="0">
                <a:solidFill>
                  <a:prstClr val="black">
                    <a:tint val="75000"/>
                  </a:prstClr>
                </a:solidFill>
              </a:rPr>
              <a:t>19-12-2022</a:t>
            </a:fld>
            <a:endParaRPr lang="da-DK"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da-DK"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3374C20-2445-D84B-B131-94F87A337215}" type="slidenum">
              <a:rPr lang="da-DK" smtClean="0">
                <a:solidFill>
                  <a:prstClr val="black">
                    <a:tint val="75000"/>
                  </a:prstClr>
                </a:solidFill>
              </a:rPr>
              <a:pPr/>
              <a:t>‹nr.›</a:t>
            </a:fld>
            <a:endParaRPr lang="da-DK" dirty="0">
              <a:solidFill>
                <a:prstClr val="black">
                  <a:tint val="75000"/>
                </a:prstClr>
              </a:solidFill>
            </a:endParaRPr>
          </a:p>
        </p:txBody>
      </p:sp>
    </p:spTree>
    <p:extLst>
      <p:ext uri="{BB962C8B-B14F-4D97-AF65-F5344CB8AC3E}">
        <p14:creationId xmlns:p14="http://schemas.microsoft.com/office/powerpoint/2010/main" val="3903556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da-DK"/>
              <a:t>Klik for at redigere i masteren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9A72271D-86AB-1440-B581-39D14D7AA540}" type="datetime1">
              <a:rPr lang="da-DK" smtClean="0">
                <a:solidFill>
                  <a:prstClr val="black">
                    <a:tint val="75000"/>
                  </a:prstClr>
                </a:solidFill>
              </a:rPr>
              <a:t>19-12-2022</a:t>
            </a:fld>
            <a:endParaRPr lang="da-DK"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da-DK"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3374C20-2445-D84B-B131-94F87A337215}" type="slidenum">
              <a:rPr lang="da-DK" smtClean="0">
                <a:solidFill>
                  <a:prstClr val="black">
                    <a:tint val="75000"/>
                  </a:prstClr>
                </a:solidFill>
              </a:rPr>
              <a:pPr/>
              <a:t>‹nr.›</a:t>
            </a:fld>
            <a:endParaRPr lang="da-DK" dirty="0">
              <a:solidFill>
                <a:prstClr val="black">
                  <a:tint val="75000"/>
                </a:prstClr>
              </a:solidFill>
            </a:endParaRPr>
          </a:p>
        </p:txBody>
      </p:sp>
    </p:spTree>
    <p:extLst>
      <p:ext uri="{BB962C8B-B14F-4D97-AF65-F5344CB8AC3E}">
        <p14:creationId xmlns:p14="http://schemas.microsoft.com/office/powerpoint/2010/main" val="2751518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Anpassad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95748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D60CA3C6-F2E8-E745-95F9-F27E92429F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59E8E6C7-CFF7-8246-96F8-2939764584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31A18BB-C7FB-5841-BAC4-4B4DE05A21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18C10B-2C5B-9D40-B5F1-EAC248165F1E}" type="datetime1">
              <a:rPr lang="da-DK" smtClean="0"/>
              <a:t>19-12-2022</a:t>
            </a:fld>
            <a:endParaRPr lang="da-DK" dirty="0"/>
          </a:p>
        </p:txBody>
      </p:sp>
      <p:sp>
        <p:nvSpPr>
          <p:cNvPr id="5" name="Pladsholder til sidefod 4">
            <a:extLst>
              <a:ext uri="{FF2B5EF4-FFF2-40B4-BE49-F238E27FC236}">
                <a16:creationId xmlns:a16="http://schemas.microsoft.com/office/drawing/2014/main" id="{FCABC726-2089-784F-9EE9-F1C7C506B4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dirty="0"/>
          </a:p>
        </p:txBody>
      </p:sp>
      <p:sp>
        <p:nvSpPr>
          <p:cNvPr id="6" name="Pladsholder til slidenummer 5">
            <a:extLst>
              <a:ext uri="{FF2B5EF4-FFF2-40B4-BE49-F238E27FC236}">
                <a16:creationId xmlns:a16="http://schemas.microsoft.com/office/drawing/2014/main" id="{63522012-E9BF-AB4D-834A-E2156498A0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CF17A3-473B-A44F-8781-B6B87462633A}" type="slidenum">
              <a:rPr lang="da-DK" smtClean="0"/>
              <a:t>‹nr.›</a:t>
            </a:fld>
            <a:endParaRPr lang="da-DK" dirty="0"/>
          </a:p>
        </p:txBody>
      </p:sp>
    </p:spTree>
    <p:extLst>
      <p:ext uri="{BB962C8B-B14F-4D97-AF65-F5344CB8AC3E}">
        <p14:creationId xmlns:p14="http://schemas.microsoft.com/office/powerpoint/2010/main" val="4058394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65C477-190C-704F-BC79-787D554CA252}" type="datetime1">
              <a:rPr lang="da-DK" smtClean="0">
                <a:solidFill>
                  <a:prstClr val="black">
                    <a:tint val="75000"/>
                  </a:prstClr>
                </a:solidFill>
              </a:rPr>
              <a:t>19-12-2022</a:t>
            </a:fld>
            <a:endParaRPr lang="da-DK" dirty="0">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dirty="0">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8BED4E-4959-4F73-8488-346FA1EA9044}" type="slidenum">
              <a:rPr lang="da-DK" smtClean="0">
                <a:solidFill>
                  <a:prstClr val="black">
                    <a:tint val="75000"/>
                  </a:prstClr>
                </a:solidFill>
              </a:rPr>
              <a:pPr/>
              <a:t>‹nr.›</a:t>
            </a:fld>
            <a:endParaRPr lang="da-DK" dirty="0">
              <a:solidFill>
                <a:prstClr val="black">
                  <a:tint val="75000"/>
                </a:prstClr>
              </a:solidFill>
            </a:endParaRPr>
          </a:p>
        </p:txBody>
      </p:sp>
    </p:spTree>
    <p:extLst>
      <p:ext uri="{BB962C8B-B14F-4D97-AF65-F5344CB8AC3E}">
        <p14:creationId xmlns:p14="http://schemas.microsoft.com/office/powerpoint/2010/main" val="981393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CEF168C6-6C4A-F50E-8FF5-AE8B78BB70E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908" t="-1257" r="6265"/>
          <a:stretch/>
        </p:blipFill>
        <p:spPr bwMode="auto">
          <a:xfrm>
            <a:off x="-86571" y="-140677"/>
            <a:ext cx="12278571" cy="7315200"/>
          </a:xfrm>
          <a:prstGeom prst="rect">
            <a:avLst/>
          </a:prstGeom>
          <a:noFill/>
          <a:extLst>
            <a:ext uri="{909E8E84-426E-40DD-AFC4-6F175D3DCCD1}">
              <a14:hiddenFill xmlns:a14="http://schemas.microsoft.com/office/drawing/2010/main">
                <a:solidFill>
                  <a:srgbClr val="FFFFFF"/>
                </a:solidFill>
              </a14:hiddenFill>
            </a:ext>
          </a:extLst>
        </p:spPr>
      </p:pic>
      <p:sp>
        <p:nvSpPr>
          <p:cNvPr id="3" name="Rektangel 2">
            <a:extLst>
              <a:ext uri="{FF2B5EF4-FFF2-40B4-BE49-F238E27FC236}">
                <a16:creationId xmlns:a16="http://schemas.microsoft.com/office/drawing/2014/main" id="{4E35D1E8-3DDE-F968-FAF8-2D6B1C7EE5E6}"/>
              </a:ext>
            </a:extLst>
          </p:cNvPr>
          <p:cNvSpPr/>
          <p:nvPr/>
        </p:nvSpPr>
        <p:spPr>
          <a:xfrm>
            <a:off x="1" y="0"/>
            <a:ext cx="12192000" cy="6858000"/>
          </a:xfrm>
          <a:prstGeom prst="rect">
            <a:avLst/>
          </a:prstGeom>
          <a:solidFill>
            <a:srgbClr val="A6A6A6">
              <a:alpha val="87000"/>
            </a:srgbClr>
          </a:solidFill>
          <a:ln w="12700" cap="flat" cmpd="sng" algn="ctr">
            <a:noFill/>
            <a:prstDash val="solid"/>
            <a:miter lim="800000"/>
          </a:ln>
          <a:effectLst/>
        </p:spPr>
        <p:txBody>
          <a:bodyPr rtlCol="0" anchor="ctr"/>
          <a:lstStyle/>
          <a:p>
            <a:pPr algn="ctr">
              <a:defRPr/>
            </a:pPr>
            <a:endParaRPr lang="sv-SE" kern="0" dirty="0">
              <a:solidFill>
                <a:srgbClr val="3D9F9D"/>
              </a:solidFill>
              <a:latin typeface="KBH Tekst" panose="00000500000000000000" pitchFamily="2" charset="0"/>
            </a:endParaRPr>
          </a:p>
        </p:txBody>
      </p:sp>
      <p:sp>
        <p:nvSpPr>
          <p:cNvPr id="8" name="Platshållare för rubrik 10">
            <a:extLst>
              <a:ext uri="{FF2B5EF4-FFF2-40B4-BE49-F238E27FC236}">
                <a16:creationId xmlns:a16="http://schemas.microsoft.com/office/drawing/2014/main" id="{6A865037-8FAA-D14D-99FB-3C88B01B2D6A}"/>
              </a:ext>
            </a:extLst>
          </p:cNvPr>
          <p:cNvSpPr txBox="1">
            <a:spLocks/>
          </p:cNvSpPr>
          <p:nvPr/>
        </p:nvSpPr>
        <p:spPr>
          <a:xfrm>
            <a:off x="827314" y="3301761"/>
            <a:ext cx="10537371" cy="1931910"/>
          </a:xfrm>
          <a:prstGeom prst="rect">
            <a:avLst/>
          </a:prstGeom>
        </p:spPr>
        <p:txBody>
          <a:bodyPr vert="horz" lIns="91440" tIns="45720" rIns="91440" bIns="45720" rtlCol="0" anchor="t" anchorCtr="0">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6000" b="1" u="none" strike="noStrike" kern="1200" cap="none" spc="0" normalizeH="0" baseline="0" dirty="0" err="1">
                <a:ln>
                  <a:noFill/>
                </a:ln>
                <a:solidFill>
                  <a:prstClr val="white"/>
                </a:solidFill>
                <a:effectLst/>
                <a:uLnTx/>
                <a:uFillTx/>
                <a:latin typeface="KBH Tekst" panose="00000500000000000000" pitchFamily="2" charset="0"/>
                <a:ea typeface="Publico Headline Medium" charset="0"/>
                <a:cs typeface="Publico Headline Medium" charset="0"/>
              </a:rPr>
              <a:t>Fælles</a:t>
            </a:r>
            <a:r>
              <a:rPr kumimoji="0" lang="sv-SE" sz="6000" b="1" u="none" strike="noStrike" kern="1200" cap="none" spc="0" normalizeH="0" baseline="0" dirty="0">
                <a:ln>
                  <a:noFill/>
                </a:ln>
                <a:solidFill>
                  <a:prstClr val="white"/>
                </a:solidFill>
                <a:effectLst/>
                <a:uLnTx/>
                <a:uFillTx/>
                <a:latin typeface="KBH Tekst" panose="00000500000000000000" pitchFamily="2" charset="0"/>
                <a:ea typeface="Publico Headline Medium" charset="0"/>
                <a:cs typeface="Publico Headline Medium" charset="0"/>
              </a:rPr>
              <a:t> om </a:t>
            </a:r>
            <a:r>
              <a:rPr kumimoji="0" lang="sv-SE" sz="6000" b="1" u="none" strike="noStrike" kern="1200" cap="none" spc="0" normalizeH="0" baseline="0" dirty="0" err="1">
                <a:ln>
                  <a:noFill/>
                </a:ln>
                <a:solidFill>
                  <a:prstClr val="white"/>
                </a:solidFill>
                <a:effectLst/>
                <a:uLnTx/>
                <a:uFillTx/>
                <a:latin typeface="KBH Tekst" panose="00000500000000000000" pitchFamily="2" charset="0"/>
                <a:ea typeface="Publico Headline Medium" charset="0"/>
                <a:cs typeface="Publico Headline Medium" charset="0"/>
              </a:rPr>
              <a:t>københavnerne</a:t>
            </a:r>
            <a:endParaRPr kumimoji="0" lang="sv-SE" sz="6000" b="1" u="none" strike="noStrike" kern="1200" cap="none" spc="0" normalizeH="0" baseline="0" dirty="0">
              <a:ln>
                <a:noFill/>
              </a:ln>
              <a:solidFill>
                <a:prstClr val="white"/>
              </a:solidFill>
              <a:effectLst/>
              <a:uLnTx/>
              <a:uFillTx/>
              <a:latin typeface="KBH Tekst" panose="00000500000000000000" pitchFamily="2" charset="0"/>
              <a:ea typeface="Publico Headline Medium" charset="0"/>
              <a:cs typeface="Publico Headline Medium" charset="0"/>
            </a:endParaRPr>
          </a:p>
          <a:p>
            <a:pPr lvl="0">
              <a:defRPr/>
            </a:pPr>
            <a:r>
              <a:rPr lang="sv-SE" sz="3000" i="1" dirty="0">
                <a:solidFill>
                  <a:prstClr val="white"/>
                </a:solidFill>
                <a:latin typeface="KBH Tekst" panose="00000500000000000000" pitchFamily="2" charset="0"/>
                <a:ea typeface="Publico Headline Light" charset="0"/>
                <a:cs typeface="Publico Headline Light" charset="0"/>
              </a:rPr>
              <a:t>Frivilligrådet i Københavns </a:t>
            </a:r>
            <a:r>
              <a:rPr lang="sv-SE" sz="3000" i="1" dirty="0" err="1">
                <a:solidFill>
                  <a:prstClr val="white"/>
                </a:solidFill>
                <a:latin typeface="KBH Tekst" panose="00000500000000000000" pitchFamily="2" charset="0"/>
                <a:ea typeface="Publico Headline Light" charset="0"/>
                <a:cs typeface="Publico Headline Light" charset="0"/>
              </a:rPr>
              <a:t>Kommunes</a:t>
            </a:r>
            <a:r>
              <a:rPr lang="sv-SE" sz="3000" i="1" dirty="0">
                <a:solidFill>
                  <a:prstClr val="white"/>
                </a:solidFill>
                <a:latin typeface="KBH Tekst" panose="00000500000000000000" pitchFamily="2" charset="0"/>
                <a:ea typeface="Publico Headline Light" charset="0"/>
                <a:cs typeface="Publico Headline Light" charset="0"/>
              </a:rPr>
              <a:t> strategi</a:t>
            </a:r>
          </a:p>
          <a:p>
            <a:pPr lvl="0">
              <a:defRPr/>
            </a:pPr>
            <a:endParaRPr lang="sv-SE" sz="3000" i="1" dirty="0">
              <a:solidFill>
                <a:prstClr val="white"/>
              </a:solidFill>
              <a:latin typeface="KBH Tekst" panose="00000500000000000000" pitchFamily="2" charset="0"/>
              <a:ea typeface="Publico Headline Light" charset="0"/>
              <a:cs typeface="Publico Headline Light" charset="0"/>
            </a:endParaRPr>
          </a:p>
          <a:p>
            <a:pPr lvl="0">
              <a:defRPr/>
            </a:pPr>
            <a:r>
              <a:rPr lang="sv-SE" sz="3000" i="1" dirty="0">
                <a:solidFill>
                  <a:prstClr val="white"/>
                </a:solidFill>
                <a:latin typeface="KBH Tekst" panose="00000500000000000000" pitchFamily="2" charset="0"/>
                <a:ea typeface="Publico Headline Light" charset="0"/>
                <a:cs typeface="Publico Headline Light" charset="0"/>
              </a:rPr>
              <a:t>December 2022</a:t>
            </a:r>
          </a:p>
        </p:txBody>
      </p:sp>
      <p:pic>
        <p:nvPicPr>
          <p:cNvPr id="2" name="Billede 6" descr="FrivilligRådet logo (2).png">
            <a:extLst>
              <a:ext uri="{FF2B5EF4-FFF2-40B4-BE49-F238E27FC236}">
                <a16:creationId xmlns:a16="http://schemas.microsoft.com/office/drawing/2014/main" id="{EE9F83E7-0EEF-9215-4C9E-AF96A52D69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0952" y="5587122"/>
            <a:ext cx="219075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6470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6570E8CA-63A5-EE55-3539-F02BFEFA6FA8}"/>
              </a:ext>
            </a:extLst>
          </p:cNvPr>
          <p:cNvSpPr/>
          <p:nvPr/>
        </p:nvSpPr>
        <p:spPr>
          <a:xfrm>
            <a:off x="616528" y="1402028"/>
            <a:ext cx="10958944" cy="5235279"/>
          </a:xfrm>
          <a:prstGeom prst="rect">
            <a:avLst/>
          </a:prstGeom>
        </p:spPr>
        <p:txBody>
          <a:bodyPr wrap="square" numCol="2" spcCol="288000">
            <a:spAutoFit/>
          </a:bodyPr>
          <a:lstStyle/>
          <a:p>
            <a:pPr marL="0" marR="0" lvl="0" indent="0" algn="just" defTabSz="914400" rtl="0" eaLnBrk="1" fontAlgn="auto" latinLnBrk="0" hangingPunct="1">
              <a:lnSpc>
                <a:spcPct val="120000"/>
              </a:lnSpc>
              <a:spcBef>
                <a:spcPts val="0"/>
              </a:spcBef>
              <a:spcAft>
                <a:spcPts val="600"/>
              </a:spcAft>
              <a:buClr>
                <a:srgbClr val="3D9F9D"/>
              </a:buClr>
              <a:buSzTx/>
              <a:buFontTx/>
              <a:buNone/>
              <a:tabLst/>
              <a:defRPr/>
            </a:pPr>
            <a:r>
              <a:rPr kumimoji="0" lang="da-DK" sz="1400" b="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Alt for mange københavnere mistrives, føler sig ensomme og står uden for fællesskaberne. Samtidig er velfærden i København, som i landets øvrige kommuner, presset, hvilket </a:t>
            </a:r>
            <a:r>
              <a:rPr lang="da-DK" sz="1400" kern="900" spc="10" dirty="0">
                <a:solidFill>
                  <a:prstClr val="white"/>
                </a:solidFill>
                <a:latin typeface="KBH Tekst" panose="00000500000000000000" pitchFamily="2" charset="0"/>
                <a:ea typeface="黑体" charset="-122"/>
                <a:cs typeface="Cordia New" charset="0"/>
              </a:rPr>
              <a:t>risikerer at ramme de københavnere, der befinder sig i udsatte positioner, særligt hårdt</a:t>
            </a:r>
            <a:r>
              <a:rPr kumimoji="0" lang="da-DK" sz="1400" b="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 </a:t>
            </a:r>
          </a:p>
          <a:p>
            <a:pPr marL="0" marR="0" lvl="0" indent="0" algn="just" defTabSz="914400" rtl="0" eaLnBrk="1" fontAlgn="auto" latinLnBrk="0" hangingPunct="1">
              <a:lnSpc>
                <a:spcPct val="120000"/>
              </a:lnSpc>
              <a:spcBef>
                <a:spcPts val="0"/>
              </a:spcBef>
              <a:spcAft>
                <a:spcPts val="600"/>
              </a:spcAft>
              <a:buClr>
                <a:srgbClr val="3D9F9D"/>
              </a:buClr>
              <a:buSzTx/>
              <a:buFontTx/>
              <a:buNone/>
              <a:tabLst/>
              <a:defRPr/>
            </a:pPr>
            <a:r>
              <a:rPr lang="da-DK" sz="1400" kern="900" spc="10" dirty="0">
                <a:solidFill>
                  <a:prstClr val="white"/>
                </a:solidFill>
                <a:latin typeface="KBH Tekst" panose="00000500000000000000" pitchFamily="2" charset="0"/>
                <a:ea typeface="黑体" charset="-122"/>
                <a:cs typeface="Cordia New" charset="0"/>
              </a:rPr>
              <a:t>Årsagerne er mange. Fra aktuelle kriser til længerevarende tendenser. Løsningerne ligger i krydsfeltet mellem sektorer og fagområder, og civilsamfundet har en helt central rolle at spille. </a:t>
            </a:r>
          </a:p>
          <a:p>
            <a:pPr marL="0" marR="0" lvl="0" indent="0" algn="just" defTabSz="914400" rtl="0" eaLnBrk="1" fontAlgn="auto" latinLnBrk="0" hangingPunct="1">
              <a:lnSpc>
                <a:spcPct val="120000"/>
              </a:lnSpc>
              <a:spcBef>
                <a:spcPts val="0"/>
              </a:spcBef>
              <a:spcAft>
                <a:spcPts val="600"/>
              </a:spcAft>
              <a:buClr>
                <a:srgbClr val="3D9F9D"/>
              </a:buClr>
              <a:buSzTx/>
              <a:buFontTx/>
              <a:buNone/>
              <a:tabLst/>
              <a:defRPr/>
            </a:pPr>
            <a:r>
              <a:rPr kumimoji="0" lang="da-DK" sz="1400" b="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Frivilligrådet i Københavns Kommune arbejder for at sikre et initiativrigt, rummeligt og handlekraftigt civilsamfund i København. Et civilsamfund, der kan spille aktivt ind i den fremtidige udvikling og være med til at </a:t>
            </a:r>
            <a:r>
              <a:rPr lang="da-DK" sz="1400" kern="900" spc="10" dirty="0">
                <a:solidFill>
                  <a:prstClr val="white"/>
                </a:solidFill>
                <a:latin typeface="KBH Tekst" panose="00000500000000000000" pitchFamily="2" charset="0"/>
                <a:ea typeface="黑体" charset="-122"/>
                <a:cs typeface="Cordia New" charset="0"/>
              </a:rPr>
              <a:t>præge den. Rådet har derfor formuleret en strategi, der </a:t>
            </a:r>
            <a:r>
              <a:rPr kumimoji="0" lang="da-DK" sz="1400" b="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skal afspejle udviklingen i samfundet og København generelt og det frivillige sociale område mere specifikt. Strategien skal sætte retningen for Frivilligrådet og styre prioriteringen af de forskellige indsatser i de kommende år.</a:t>
            </a:r>
            <a:endParaRPr lang="sv-SE" sz="1400" kern="900" spc="10" dirty="0">
              <a:solidFill>
                <a:prstClr val="white"/>
              </a:solidFill>
              <a:latin typeface="KBH Tekst" panose="00000500000000000000" pitchFamily="2" charset="0"/>
              <a:ea typeface="黑体" charset="-122"/>
              <a:cs typeface="Cordia New" charset="0"/>
            </a:endParaRPr>
          </a:p>
          <a:p>
            <a:pPr marL="0" marR="0" lvl="0" indent="0" algn="just" defTabSz="914400" rtl="0" eaLnBrk="1" fontAlgn="auto" latinLnBrk="0" hangingPunct="1">
              <a:lnSpc>
                <a:spcPct val="120000"/>
              </a:lnSpc>
              <a:spcBef>
                <a:spcPts val="0"/>
              </a:spcBef>
              <a:spcAft>
                <a:spcPts val="600"/>
              </a:spcAft>
              <a:buClr>
                <a:srgbClr val="3D9F9D"/>
              </a:buClr>
              <a:buSzTx/>
              <a:buFontTx/>
              <a:buNone/>
              <a:tabLst/>
              <a:defRPr/>
            </a:pPr>
            <a:endParaRPr kumimoji="0" lang="da-DK" sz="1400" b="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endParaRPr>
          </a:p>
          <a:p>
            <a:pPr marL="0" marR="0" lvl="0" indent="0" algn="just" defTabSz="914400" rtl="0" eaLnBrk="1" fontAlgn="auto" latinLnBrk="0" hangingPunct="1">
              <a:lnSpc>
                <a:spcPct val="120000"/>
              </a:lnSpc>
              <a:spcBef>
                <a:spcPts val="0"/>
              </a:spcBef>
              <a:spcAft>
                <a:spcPts val="600"/>
              </a:spcAft>
              <a:buClr>
                <a:srgbClr val="3D9F9D"/>
              </a:buClr>
              <a:buSzTx/>
              <a:buFontTx/>
              <a:buNone/>
              <a:tabLst/>
              <a:defRPr/>
            </a:pPr>
            <a:r>
              <a:rPr kumimoji="0" lang="da-DK" sz="1400" b="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Frivilligrådet har en vision og kernefortælling, som </a:t>
            </a:r>
            <a:r>
              <a:rPr lang="da-DK" sz="1400" kern="900" spc="10" dirty="0">
                <a:solidFill>
                  <a:prstClr val="white"/>
                </a:solidFill>
                <a:latin typeface="KBH Tekst" panose="00000500000000000000" pitchFamily="2" charset="0"/>
                <a:ea typeface="黑体" charset="-122"/>
                <a:cs typeface="Cordia New" charset="0"/>
              </a:rPr>
              <a:t>indrammer </a:t>
            </a:r>
            <a:r>
              <a:rPr kumimoji="0" lang="da-DK" sz="1400" b="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det overordnede arbejde og samtalerne i rådet. Derudover justerer Frivilligrådet løbende de konkrete indsatsområder og dertilhørende mærkesager, som rådet aktuelt arbejder med. </a:t>
            </a:r>
          </a:p>
          <a:p>
            <a:pPr marL="0" marR="0" lvl="0" indent="0" algn="just" defTabSz="914400" rtl="0" eaLnBrk="1" fontAlgn="auto" latinLnBrk="0" hangingPunct="1">
              <a:lnSpc>
                <a:spcPct val="120000"/>
              </a:lnSpc>
              <a:spcBef>
                <a:spcPts val="0"/>
              </a:spcBef>
              <a:spcAft>
                <a:spcPts val="600"/>
              </a:spcAft>
              <a:buClr>
                <a:srgbClr val="3D9F9D"/>
              </a:buClr>
              <a:buSzTx/>
              <a:buFontTx/>
              <a:buNone/>
              <a:tabLst/>
              <a:defRPr/>
            </a:pPr>
            <a:r>
              <a:rPr kumimoji="0" lang="da-DK" sz="1400" b="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Indsatsområder og mærkesager drøftes på alle ordinære møder i Frivilligrådet</a:t>
            </a:r>
            <a:r>
              <a:rPr lang="da-DK" sz="1400" kern="900" spc="10" dirty="0">
                <a:solidFill>
                  <a:prstClr val="white"/>
                </a:solidFill>
                <a:latin typeface="KBH Tekst" panose="00000500000000000000" pitchFamily="2" charset="0"/>
                <a:ea typeface="黑体" charset="-122"/>
                <a:cs typeface="Cordia New" charset="0"/>
              </a:rPr>
              <a:t>, og på den baggrund tilpasses de løbende efter behov. </a:t>
            </a:r>
          </a:p>
          <a:p>
            <a:pPr marL="0" marR="0" lvl="0" indent="0" algn="just" defTabSz="914400" rtl="0" eaLnBrk="1" fontAlgn="auto" latinLnBrk="0" hangingPunct="1">
              <a:lnSpc>
                <a:spcPct val="120000"/>
              </a:lnSpc>
              <a:spcBef>
                <a:spcPts val="0"/>
              </a:spcBef>
              <a:spcAft>
                <a:spcPts val="600"/>
              </a:spcAft>
              <a:buClr>
                <a:srgbClr val="3D9F9D"/>
              </a:buClr>
              <a:buSzTx/>
              <a:buFontTx/>
              <a:buNone/>
              <a:tabLst/>
              <a:defRPr/>
            </a:pPr>
            <a:r>
              <a:rPr lang="da-DK" sz="1400" kern="900" spc="10" dirty="0">
                <a:solidFill>
                  <a:prstClr val="white"/>
                </a:solidFill>
                <a:latin typeface="KBH Tekst" panose="00000500000000000000" pitchFamily="2" charset="0"/>
                <a:ea typeface="黑体" charset="-122"/>
                <a:cs typeface="Cordia New" charset="0"/>
              </a:rPr>
              <a:t>Dokumentet her indeholder vision og kernefortælling samt </a:t>
            </a:r>
            <a:r>
              <a:rPr kumimoji="0" lang="da-DK" sz="1400" b="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Frivilligrådets</a:t>
            </a:r>
            <a:r>
              <a:rPr lang="da-DK" sz="1400" kern="900" spc="10" dirty="0">
                <a:solidFill>
                  <a:prstClr val="white"/>
                </a:solidFill>
                <a:latin typeface="KBH Tekst" panose="00000500000000000000" pitchFamily="2" charset="0"/>
                <a:ea typeface="黑体" charset="-122"/>
                <a:cs typeface="Cordia New" charset="0"/>
              </a:rPr>
              <a:t> tre aktuelle indsatsområder med dertilhørende mærkesager.</a:t>
            </a:r>
            <a:endParaRPr lang="da-DK" sz="1400" kern="900" spc="10" dirty="0">
              <a:solidFill>
                <a:schemeClr val="bg1"/>
              </a:solidFill>
              <a:latin typeface="KBH Tekst" panose="00000500000000000000" pitchFamily="2" charset="0"/>
              <a:ea typeface="黑体" charset="-122"/>
              <a:cs typeface="Cordia New" charset="0"/>
            </a:endParaRPr>
          </a:p>
          <a:p>
            <a:pPr marL="0" marR="0" lvl="0" indent="0" algn="just" defTabSz="914400" rtl="0" eaLnBrk="1" fontAlgn="auto" latinLnBrk="0" hangingPunct="1">
              <a:lnSpc>
                <a:spcPct val="120000"/>
              </a:lnSpc>
              <a:spcBef>
                <a:spcPts val="0"/>
              </a:spcBef>
              <a:spcAft>
                <a:spcPts val="600"/>
              </a:spcAft>
              <a:buClr>
                <a:srgbClr val="3D9F9D"/>
              </a:buClr>
              <a:buSzTx/>
              <a:buFontTx/>
              <a:buNone/>
              <a:tabLst/>
              <a:defRPr/>
            </a:pPr>
            <a:endParaRPr kumimoji="0" lang="da-DK" sz="1400" b="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endParaRPr>
          </a:p>
        </p:txBody>
      </p:sp>
      <p:sp>
        <p:nvSpPr>
          <p:cNvPr id="5" name="Rektangel 4">
            <a:extLst>
              <a:ext uri="{FF2B5EF4-FFF2-40B4-BE49-F238E27FC236}">
                <a16:creationId xmlns:a16="http://schemas.microsoft.com/office/drawing/2014/main" id="{4CA0FB43-39A1-A6BC-3065-C5BF874BD895}"/>
              </a:ext>
            </a:extLst>
          </p:cNvPr>
          <p:cNvSpPr/>
          <p:nvPr/>
        </p:nvSpPr>
        <p:spPr>
          <a:xfrm>
            <a:off x="623455" y="615049"/>
            <a:ext cx="10713316" cy="4770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sv-SE" sz="2500" b="1" dirty="0">
                <a:solidFill>
                  <a:prstClr val="white"/>
                </a:solidFill>
                <a:latin typeface="KBH Tekst" panose="00000500000000000000" pitchFamily="2" charset="0"/>
                <a:ea typeface="Publico Headline Light" charset="0"/>
                <a:cs typeface="Publico Headline Light" charset="0"/>
              </a:rPr>
              <a:t>Baggrund</a:t>
            </a:r>
            <a:endParaRPr kumimoji="0" lang="sv-SE" sz="2500" b="1" u="none" strike="noStrike" kern="1200" cap="none" spc="0" normalizeH="0" baseline="0" noProof="0" dirty="0">
              <a:ln>
                <a:noFill/>
              </a:ln>
              <a:solidFill>
                <a:prstClr val="white"/>
              </a:solidFill>
              <a:effectLst/>
              <a:uLnTx/>
              <a:uFillTx/>
              <a:latin typeface="KBH Tekst" panose="00000500000000000000" pitchFamily="2" charset="0"/>
              <a:ea typeface="Publico Headline Light" charset="0"/>
              <a:cs typeface="Publico Headline Light" charset="0"/>
            </a:endParaRPr>
          </a:p>
        </p:txBody>
      </p:sp>
    </p:spTree>
    <p:extLst>
      <p:ext uri="{BB962C8B-B14F-4D97-AF65-F5344CB8AC3E}">
        <p14:creationId xmlns:p14="http://schemas.microsoft.com/office/powerpoint/2010/main" val="1382724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89F4B19E-73BC-9DAE-A40B-9E9B508C0417}"/>
              </a:ext>
            </a:extLst>
          </p:cNvPr>
          <p:cNvSpPr/>
          <p:nvPr/>
        </p:nvSpPr>
        <p:spPr>
          <a:xfrm>
            <a:off x="623455" y="204701"/>
            <a:ext cx="10958400" cy="6815968"/>
          </a:xfrm>
          <a:prstGeom prst="rect">
            <a:avLst/>
          </a:prstGeom>
        </p:spPr>
        <p:txBody>
          <a:bodyPr wrap="square" numCol="2" spcCol="288000">
            <a:spAutoFit/>
          </a:bodyPr>
          <a:lstStyle/>
          <a:p>
            <a:pPr marL="0" marR="0" lvl="0" indent="0" algn="just" defTabSz="914400" rtl="0" eaLnBrk="1" fontAlgn="auto" latinLnBrk="0" hangingPunct="1">
              <a:lnSpc>
                <a:spcPct val="120000"/>
              </a:lnSpc>
              <a:spcBef>
                <a:spcPts val="0"/>
              </a:spcBef>
              <a:spcAft>
                <a:spcPts val="600"/>
              </a:spcAft>
              <a:buClr>
                <a:srgbClr val="3D9F9D"/>
              </a:buClr>
              <a:buSzTx/>
              <a:buFontTx/>
              <a:buNone/>
              <a:tabLst/>
              <a:defRPr/>
            </a:pPr>
            <a:r>
              <a:rPr kumimoji="0" lang="sv-SE" sz="1400" b="1" u="none" strike="noStrike" kern="1200" cap="none" spc="0" normalizeH="0" baseline="0" noProof="0" dirty="0">
                <a:ln>
                  <a:noFill/>
                </a:ln>
                <a:solidFill>
                  <a:prstClr val="white"/>
                </a:solidFill>
                <a:effectLst/>
                <a:uLnTx/>
                <a:uFillTx/>
                <a:latin typeface="KBH Tekst" panose="00000500000000000000" pitchFamily="2" charset="0"/>
                <a:ea typeface="Publico Headline Light" charset="0"/>
                <a:cs typeface="Publico Headline Light" charset="0"/>
              </a:rPr>
              <a:t>Vision</a:t>
            </a:r>
          </a:p>
          <a:p>
            <a:pPr marL="0" marR="0" lvl="0" indent="0" algn="just" defTabSz="914400" rtl="0" eaLnBrk="1" fontAlgn="auto" latinLnBrk="0" hangingPunct="1">
              <a:lnSpc>
                <a:spcPct val="120000"/>
              </a:lnSpc>
              <a:spcBef>
                <a:spcPts val="0"/>
              </a:spcBef>
              <a:spcAft>
                <a:spcPts val="600"/>
              </a:spcAft>
              <a:buClr>
                <a:srgbClr val="3D9F9D"/>
              </a:buClr>
              <a:buSzTx/>
              <a:buFontTx/>
              <a:buNone/>
              <a:tabLst/>
              <a:defRPr/>
            </a:pPr>
            <a:r>
              <a:rPr kumimoji="0" lang="da-DK" sz="1300" b="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København skal </a:t>
            </a:r>
            <a:r>
              <a:rPr lang="da-DK" sz="1300" kern="900" spc="10" dirty="0">
                <a:solidFill>
                  <a:prstClr val="white"/>
                </a:solidFill>
                <a:latin typeface="KBH Tekst" panose="00000500000000000000" pitchFamily="2" charset="0"/>
                <a:ea typeface="黑体" charset="-122"/>
                <a:cs typeface="Cordia New" charset="0"/>
              </a:rPr>
              <a:t>have et levende og inkluderende civilsamfund</a:t>
            </a:r>
            <a:r>
              <a:rPr kumimoji="0" lang="da-DK" sz="1300" b="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 der tænkes </a:t>
            </a:r>
            <a:r>
              <a:rPr kumimoji="0" lang="da-DK" sz="1300" b="0" i="0" u="none" strike="noStrike" kern="900" cap="none" spc="10" normalizeH="0" baseline="0" noProof="0">
                <a:ln>
                  <a:noFill/>
                </a:ln>
                <a:solidFill>
                  <a:prstClr val="white"/>
                </a:solidFill>
                <a:effectLst/>
                <a:uLnTx/>
                <a:uFillTx/>
                <a:latin typeface="KBH Tekst" panose="00000500000000000000" pitchFamily="2" charset="0"/>
                <a:ea typeface="黑体" charset="-122"/>
                <a:cs typeface="Cordia New" charset="0"/>
              </a:rPr>
              <a:t>ind i </a:t>
            </a:r>
            <a:r>
              <a:rPr kumimoji="0" lang="da-DK" sz="1300" b="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løsningen af de komplekse problemer, der er i byen. På baggrund heraf arbejder rådet med tre overordnede målsætninger:</a:t>
            </a:r>
            <a:endParaRPr kumimoji="0" lang="da-DK" sz="130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endParaRPr>
          </a:p>
          <a:p>
            <a:pPr marL="342900" marR="0" lvl="0" indent="-342900" algn="just" defTabSz="914400" rtl="0" eaLnBrk="1" fontAlgn="auto" latinLnBrk="0" hangingPunct="1">
              <a:lnSpc>
                <a:spcPct val="120000"/>
              </a:lnSpc>
              <a:spcBef>
                <a:spcPts val="0"/>
              </a:spcBef>
              <a:buClr>
                <a:schemeClr val="bg1"/>
              </a:buClr>
              <a:buSzTx/>
              <a:buFontTx/>
              <a:buAutoNum type="arabicPeriod"/>
              <a:tabLst/>
              <a:defRPr/>
            </a:pPr>
            <a:r>
              <a:rPr kumimoji="0" lang="da-DK" sz="130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At styrke samarbejdet med forvaltninger og politikere</a:t>
            </a:r>
          </a:p>
          <a:p>
            <a:pPr marL="342900" marR="0" lvl="0" indent="-342900" algn="just" defTabSz="914400" rtl="0" eaLnBrk="1" fontAlgn="auto" latinLnBrk="0" hangingPunct="1">
              <a:lnSpc>
                <a:spcPct val="120000"/>
              </a:lnSpc>
              <a:spcBef>
                <a:spcPts val="0"/>
              </a:spcBef>
              <a:buClr>
                <a:schemeClr val="bg1"/>
              </a:buClr>
              <a:buSzTx/>
              <a:buFontTx/>
              <a:buAutoNum type="arabicPeriod"/>
              <a:tabLst/>
              <a:defRPr/>
            </a:pPr>
            <a:r>
              <a:rPr kumimoji="0" lang="da-DK" sz="130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At øge synlighed om muligheder og forudsætninger for frivillighed </a:t>
            </a:r>
          </a:p>
          <a:p>
            <a:pPr marL="342900" marR="0" lvl="0" indent="-342900" algn="just" defTabSz="914400" rtl="0" eaLnBrk="1" fontAlgn="auto" latinLnBrk="0" hangingPunct="1">
              <a:lnSpc>
                <a:spcPct val="120000"/>
              </a:lnSpc>
              <a:spcBef>
                <a:spcPts val="0"/>
              </a:spcBef>
              <a:buClr>
                <a:schemeClr val="bg1"/>
              </a:buClr>
              <a:buSzTx/>
              <a:buFontTx/>
              <a:buAutoNum type="arabicPeriod"/>
              <a:tabLst/>
              <a:defRPr/>
            </a:pPr>
            <a:r>
              <a:rPr kumimoji="0" lang="da-DK" sz="130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At bidrage til en øget viden om frivillighedens potentialer og bidrag</a:t>
            </a:r>
            <a:endParaRPr kumimoji="0" lang="da-DK" sz="1300" b="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endParaRPr>
          </a:p>
          <a:p>
            <a:pPr marL="0" marR="0" lvl="0" indent="0" algn="just" defTabSz="914400" rtl="0" eaLnBrk="1" fontAlgn="auto" latinLnBrk="0" hangingPunct="1">
              <a:lnSpc>
                <a:spcPct val="120000"/>
              </a:lnSpc>
              <a:spcBef>
                <a:spcPts val="0"/>
              </a:spcBef>
              <a:spcAft>
                <a:spcPts val="600"/>
              </a:spcAft>
              <a:buClr>
                <a:srgbClr val="3D9F9D"/>
              </a:buClr>
              <a:buSzTx/>
              <a:buFontTx/>
              <a:buNone/>
              <a:tabLst/>
              <a:defRPr/>
            </a:pPr>
            <a:endParaRPr kumimoji="0" lang="sv-SE" sz="1300" b="1" i="1" u="none" strike="noStrike" kern="1200" cap="none" spc="0" normalizeH="0" baseline="0" noProof="0" dirty="0">
              <a:ln>
                <a:noFill/>
              </a:ln>
              <a:solidFill>
                <a:prstClr val="white"/>
              </a:solidFill>
              <a:effectLst/>
              <a:uLnTx/>
              <a:uFillTx/>
              <a:latin typeface="KBH Tekst" panose="00000500000000000000" pitchFamily="2" charset="0"/>
              <a:ea typeface="Publico Headline Light" charset="0"/>
              <a:cs typeface="Publico Headline Light" charset="0"/>
            </a:endParaRPr>
          </a:p>
          <a:p>
            <a:pPr marL="0" marR="0" lvl="0" indent="0" algn="just" defTabSz="914400" rtl="0" eaLnBrk="1" fontAlgn="auto" latinLnBrk="0" hangingPunct="1">
              <a:lnSpc>
                <a:spcPct val="120000"/>
              </a:lnSpc>
              <a:spcBef>
                <a:spcPts val="0"/>
              </a:spcBef>
              <a:spcAft>
                <a:spcPts val="600"/>
              </a:spcAft>
              <a:buClr>
                <a:srgbClr val="3D9F9D"/>
              </a:buClr>
              <a:buSzTx/>
              <a:buFontTx/>
              <a:buNone/>
              <a:tabLst/>
              <a:defRPr/>
            </a:pPr>
            <a:r>
              <a:rPr kumimoji="0" lang="sv-SE" sz="1400" b="1" u="none" strike="noStrike" kern="1200" cap="none" spc="0" normalizeH="0" baseline="0" noProof="0" dirty="0" err="1">
                <a:ln>
                  <a:noFill/>
                </a:ln>
                <a:solidFill>
                  <a:prstClr val="white"/>
                </a:solidFill>
                <a:effectLst/>
                <a:uLnTx/>
                <a:uFillTx/>
                <a:latin typeface="KBH Tekst" panose="00000500000000000000" pitchFamily="2" charset="0"/>
                <a:ea typeface="Publico Headline Light" charset="0"/>
                <a:cs typeface="Publico Headline Light" charset="0"/>
              </a:rPr>
              <a:t>Kernefortælling</a:t>
            </a:r>
            <a:endParaRPr kumimoji="0" lang="sv-SE" sz="1400" b="1" u="none" strike="noStrike" kern="1200" cap="none" spc="0" normalizeH="0" baseline="0" noProof="0" dirty="0">
              <a:ln>
                <a:noFill/>
              </a:ln>
              <a:solidFill>
                <a:prstClr val="white"/>
              </a:solidFill>
              <a:effectLst/>
              <a:uLnTx/>
              <a:uFillTx/>
              <a:latin typeface="KBH Tekst" panose="00000500000000000000" pitchFamily="2" charset="0"/>
              <a:ea typeface="Publico Headline Light" charset="0"/>
              <a:cs typeface="Publico Headline Light" charset="0"/>
            </a:endParaRPr>
          </a:p>
          <a:p>
            <a:pPr marL="0" marR="0" lvl="0" indent="0" algn="just" defTabSz="914400" rtl="0" eaLnBrk="1" fontAlgn="auto" latinLnBrk="0" hangingPunct="1">
              <a:lnSpc>
                <a:spcPct val="120000"/>
              </a:lnSpc>
              <a:spcBef>
                <a:spcPts val="0"/>
              </a:spcBef>
              <a:spcAft>
                <a:spcPts val="600"/>
              </a:spcAft>
              <a:buClr>
                <a:srgbClr val="3D9F9D"/>
              </a:buClr>
              <a:buSzTx/>
              <a:buFontTx/>
              <a:buNone/>
              <a:tabLst/>
              <a:defRPr/>
            </a:pPr>
            <a:r>
              <a:rPr kumimoji="0" lang="da-DK" sz="1300" b="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Frivilligrådet er eksperter på den sociale forandring, som civilsamfundet og frivilligt socialt arbejde skaber. </a:t>
            </a:r>
          </a:p>
          <a:p>
            <a:pPr marL="0" marR="0" lvl="0" indent="0" algn="just" defTabSz="914400" rtl="0" eaLnBrk="1" fontAlgn="auto" latinLnBrk="0" hangingPunct="1">
              <a:lnSpc>
                <a:spcPct val="120000"/>
              </a:lnSpc>
              <a:spcBef>
                <a:spcPts val="0"/>
              </a:spcBef>
              <a:spcAft>
                <a:spcPts val="600"/>
              </a:spcAft>
              <a:buClr>
                <a:srgbClr val="3D9F9D"/>
              </a:buClr>
              <a:buSzTx/>
              <a:buFontTx/>
              <a:buNone/>
              <a:tabLst/>
              <a:defRPr/>
            </a:pPr>
            <a:r>
              <a:rPr kumimoji="0" lang="da-DK" sz="1300" b="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Vi arbejder for, at flere mennesker i svære livssituationer får gavn af stærke fællesskaber baseret på ligeværd og fri vilje. </a:t>
            </a:r>
          </a:p>
          <a:p>
            <a:pPr marL="0" marR="0" lvl="0" indent="0" algn="just" defTabSz="914400" rtl="0" eaLnBrk="1" fontAlgn="auto" latinLnBrk="0" hangingPunct="1">
              <a:lnSpc>
                <a:spcPct val="120000"/>
              </a:lnSpc>
              <a:spcBef>
                <a:spcPts val="0"/>
              </a:spcBef>
              <a:spcAft>
                <a:spcPts val="600"/>
              </a:spcAft>
              <a:buClr>
                <a:srgbClr val="3D9F9D"/>
              </a:buClr>
              <a:buSzTx/>
              <a:buFontTx/>
              <a:buNone/>
              <a:tabLst/>
              <a:defRPr/>
            </a:pPr>
            <a:r>
              <a:rPr kumimoji="0" lang="da-DK" sz="1300" b="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Det gør vi ved at dele viden og erfaringer, som kan kvalificere socialforvaltningens initiativer og styrke samarbejdet mellem kommune og civilsamfund. Samtidig søger vi indflydelse på de politiske rammer for at sikre et initiativrigt, rummeligt og handlekraftigt civilsamfund i København.</a:t>
            </a:r>
          </a:p>
          <a:p>
            <a:pPr marR="0" lvl="0" algn="just" defTabSz="914400" rtl="0" eaLnBrk="1" fontAlgn="auto" latinLnBrk="0" hangingPunct="1">
              <a:lnSpc>
                <a:spcPct val="120000"/>
              </a:lnSpc>
              <a:spcBef>
                <a:spcPts val="0"/>
              </a:spcBef>
              <a:spcAft>
                <a:spcPts val="600"/>
              </a:spcAft>
              <a:buClr>
                <a:schemeClr val="bg1"/>
              </a:buClr>
              <a:buSzTx/>
              <a:tabLst/>
              <a:defRPr/>
            </a:pPr>
            <a:endParaRPr lang="da-DK" sz="1300" b="1" kern="900" spc="10" dirty="0">
              <a:solidFill>
                <a:schemeClr val="bg1"/>
              </a:solidFill>
              <a:latin typeface="KBH Tekst" panose="00000500000000000000" pitchFamily="2" charset="0"/>
              <a:ea typeface="黑体" charset="-122"/>
              <a:cs typeface="Cordia New" charset="0"/>
            </a:endParaRPr>
          </a:p>
          <a:p>
            <a:pPr marR="0" lvl="0" algn="just" defTabSz="914400" rtl="0" eaLnBrk="1" fontAlgn="auto" latinLnBrk="0" hangingPunct="1">
              <a:lnSpc>
                <a:spcPct val="120000"/>
              </a:lnSpc>
              <a:spcBef>
                <a:spcPts val="0"/>
              </a:spcBef>
              <a:spcAft>
                <a:spcPts val="600"/>
              </a:spcAft>
              <a:buClr>
                <a:schemeClr val="bg1"/>
              </a:buClr>
              <a:buSzTx/>
              <a:tabLst/>
              <a:defRPr/>
            </a:pPr>
            <a:endParaRPr lang="da-DK" sz="1400" b="1" kern="900" spc="10" dirty="0">
              <a:solidFill>
                <a:schemeClr val="bg1"/>
              </a:solidFill>
              <a:latin typeface="KBH Tekst" panose="00000500000000000000" pitchFamily="2" charset="0"/>
              <a:ea typeface="黑体" charset="-122"/>
              <a:cs typeface="Cordia New" charset="0"/>
            </a:endParaRPr>
          </a:p>
          <a:p>
            <a:pPr marR="0" lvl="0" algn="just" defTabSz="914400" rtl="0" eaLnBrk="1" fontAlgn="auto" latinLnBrk="0" hangingPunct="1">
              <a:lnSpc>
                <a:spcPct val="120000"/>
              </a:lnSpc>
              <a:spcBef>
                <a:spcPts val="0"/>
              </a:spcBef>
              <a:spcAft>
                <a:spcPts val="600"/>
              </a:spcAft>
              <a:buClr>
                <a:schemeClr val="bg1"/>
              </a:buClr>
              <a:buSzTx/>
              <a:tabLst/>
              <a:defRPr/>
            </a:pPr>
            <a:endParaRPr lang="da-DK" sz="1400" b="1" kern="900" spc="10" dirty="0">
              <a:solidFill>
                <a:schemeClr val="bg1"/>
              </a:solidFill>
              <a:latin typeface="KBH Tekst" panose="00000500000000000000" pitchFamily="2" charset="0"/>
              <a:ea typeface="黑体" charset="-122"/>
              <a:cs typeface="Cordia New" charset="0"/>
            </a:endParaRPr>
          </a:p>
          <a:p>
            <a:pPr marR="0" lvl="0" algn="just" defTabSz="914400" rtl="0" eaLnBrk="1" fontAlgn="auto" latinLnBrk="0" hangingPunct="1">
              <a:lnSpc>
                <a:spcPct val="120000"/>
              </a:lnSpc>
              <a:spcBef>
                <a:spcPts val="0"/>
              </a:spcBef>
              <a:spcAft>
                <a:spcPts val="600"/>
              </a:spcAft>
              <a:buClr>
                <a:schemeClr val="bg1"/>
              </a:buClr>
              <a:buSzTx/>
              <a:tabLst/>
              <a:defRPr/>
            </a:pPr>
            <a:r>
              <a:rPr lang="da-DK" sz="1400" b="1" kern="900" spc="10" dirty="0">
                <a:solidFill>
                  <a:schemeClr val="bg1"/>
                </a:solidFill>
                <a:latin typeface="KBH Tekst" panose="00000500000000000000" pitchFamily="2" charset="0"/>
                <a:ea typeface="黑体" charset="-122"/>
                <a:cs typeface="Cordia New" charset="0"/>
              </a:rPr>
              <a:t>Indsatsområder og mærkesager</a:t>
            </a:r>
          </a:p>
          <a:p>
            <a:pPr marL="342900" indent="-342900" algn="just">
              <a:lnSpc>
                <a:spcPct val="120000"/>
              </a:lnSpc>
              <a:spcAft>
                <a:spcPts val="600"/>
              </a:spcAft>
              <a:buClr>
                <a:schemeClr val="bg1"/>
              </a:buClr>
              <a:buFont typeface="+mj-lt"/>
              <a:buAutoNum type="arabicPeriod"/>
              <a:defRPr/>
            </a:pPr>
            <a:r>
              <a:rPr lang="da-DK" sz="1300" b="1" kern="900" spc="10" dirty="0">
                <a:solidFill>
                  <a:schemeClr val="bg1"/>
                </a:solidFill>
                <a:latin typeface="KBH Tekst" panose="00000500000000000000" pitchFamily="2" charset="0"/>
                <a:ea typeface="黑体" charset="-122"/>
                <a:cs typeface="Cordia New" charset="0"/>
              </a:rPr>
              <a:t>Fra </a:t>
            </a:r>
            <a:r>
              <a:rPr lang="da-DK" sz="1300" b="1" kern="900" spc="10" dirty="0" err="1">
                <a:solidFill>
                  <a:schemeClr val="bg1"/>
                </a:solidFill>
                <a:latin typeface="KBH Tekst" panose="00000500000000000000" pitchFamily="2" charset="0"/>
                <a:ea typeface="黑体" charset="-122"/>
                <a:cs typeface="Cordia New" charset="0"/>
              </a:rPr>
              <a:t>polyfilla</a:t>
            </a:r>
            <a:r>
              <a:rPr lang="da-DK" sz="1300" b="1" kern="900" spc="10" dirty="0">
                <a:solidFill>
                  <a:schemeClr val="bg1"/>
                </a:solidFill>
                <a:latin typeface="KBH Tekst" panose="00000500000000000000" pitchFamily="2" charset="0"/>
                <a:ea typeface="黑体" charset="-122"/>
                <a:cs typeface="Cordia New" charset="0"/>
              </a:rPr>
              <a:t> til kerneaktør. </a:t>
            </a:r>
            <a:r>
              <a:rPr lang="da-DK" sz="1300" kern="900" spc="10" dirty="0">
                <a:solidFill>
                  <a:schemeClr val="bg1"/>
                </a:solidFill>
                <a:latin typeface="KBH Tekst" panose="00000500000000000000" pitchFamily="2" charset="0"/>
                <a:ea typeface="黑体" charset="-122"/>
                <a:cs typeface="Cordia New" charset="0"/>
              </a:rPr>
              <a:t>Det frivillige sociale område er og skal være en del af svaret på Københavns komplekse problemer:</a:t>
            </a:r>
          </a:p>
          <a:p>
            <a:pPr marL="800100" lvl="1" indent="-342900" algn="just">
              <a:lnSpc>
                <a:spcPct val="120000"/>
              </a:lnSpc>
              <a:buClr>
                <a:schemeClr val="bg1"/>
              </a:buClr>
              <a:buFont typeface="Arial" panose="020B0604020202020204" pitchFamily="34" charset="0"/>
              <a:buChar char="•"/>
              <a:defRPr/>
            </a:pPr>
            <a:r>
              <a:rPr lang="da-DK" sz="1300" kern="900" spc="10" dirty="0">
                <a:solidFill>
                  <a:schemeClr val="bg1"/>
                </a:solidFill>
                <a:latin typeface="KBH Tekst" panose="00000500000000000000" pitchFamily="2" charset="0"/>
                <a:ea typeface="黑体" charset="-122"/>
                <a:cs typeface="Cordia New" charset="0"/>
              </a:rPr>
              <a:t>Udvikling af en civilsamfundsstrategi i København</a:t>
            </a:r>
          </a:p>
          <a:p>
            <a:pPr marL="800100" lvl="1" indent="-342900">
              <a:lnSpc>
                <a:spcPct val="120000"/>
              </a:lnSpc>
              <a:buClr>
                <a:schemeClr val="bg1"/>
              </a:buClr>
              <a:buFont typeface="Arial" panose="020B0604020202020204" pitchFamily="34" charset="0"/>
              <a:buChar char="•"/>
              <a:defRPr/>
            </a:pPr>
            <a:r>
              <a:rPr lang="da-DK" sz="1300" kern="900" spc="10" dirty="0">
                <a:solidFill>
                  <a:schemeClr val="bg1"/>
                </a:solidFill>
                <a:latin typeface="KBH Tekst" panose="00000500000000000000" pitchFamily="2" charset="0"/>
                <a:ea typeface="黑体" charset="-122"/>
                <a:cs typeface="Cordia New" charset="0"/>
              </a:rPr>
              <a:t>Udbredelse af samarbejdsprincipper på tværs af fagområder og sektorer</a:t>
            </a:r>
          </a:p>
          <a:p>
            <a:pPr marL="800100" lvl="1" indent="-342900" algn="just">
              <a:lnSpc>
                <a:spcPct val="120000"/>
              </a:lnSpc>
              <a:buClr>
                <a:schemeClr val="bg1"/>
              </a:buClr>
              <a:buFont typeface="Arial" panose="020B0604020202020204" pitchFamily="34" charset="0"/>
              <a:buChar char="•"/>
              <a:defRPr/>
            </a:pPr>
            <a:r>
              <a:rPr lang="da-DK" sz="1300" kern="900" spc="10" dirty="0">
                <a:solidFill>
                  <a:schemeClr val="bg1"/>
                </a:solidFill>
                <a:latin typeface="KBH Tekst" panose="00000500000000000000" pitchFamily="2" charset="0"/>
                <a:ea typeface="黑体" charset="-122"/>
                <a:cs typeface="Cordia New" charset="0"/>
              </a:rPr>
              <a:t>Etablering af Center for tværsektorielt samarbejde</a:t>
            </a:r>
          </a:p>
          <a:p>
            <a:pPr lvl="1" algn="just">
              <a:lnSpc>
                <a:spcPct val="120000"/>
              </a:lnSpc>
              <a:buClr>
                <a:schemeClr val="bg1"/>
              </a:buClr>
              <a:defRPr/>
            </a:pPr>
            <a:endParaRPr lang="da-DK" sz="1300" kern="900" spc="10" dirty="0">
              <a:solidFill>
                <a:schemeClr val="bg1"/>
              </a:solidFill>
              <a:latin typeface="KBH Tekst" panose="00000500000000000000" pitchFamily="2" charset="0"/>
              <a:ea typeface="黑体" charset="-122"/>
              <a:cs typeface="Cordia New" charset="0"/>
            </a:endParaRPr>
          </a:p>
          <a:p>
            <a:pPr marL="342900" indent="-342900" algn="just">
              <a:lnSpc>
                <a:spcPct val="120000"/>
              </a:lnSpc>
              <a:spcAft>
                <a:spcPts val="600"/>
              </a:spcAft>
              <a:buClr>
                <a:schemeClr val="bg1"/>
              </a:buClr>
              <a:buFont typeface="+mj-lt"/>
              <a:buAutoNum type="arabicPeriod"/>
              <a:defRPr/>
            </a:pPr>
            <a:r>
              <a:rPr lang="da-DK" sz="1300" b="1" kern="900" spc="10" dirty="0">
                <a:solidFill>
                  <a:schemeClr val="bg1"/>
                </a:solidFill>
                <a:latin typeface="KBH Tekst" panose="00000500000000000000" pitchFamily="2" charset="0"/>
                <a:ea typeface="黑体" charset="-122"/>
                <a:cs typeface="Cordia New" charset="0"/>
              </a:rPr>
              <a:t>Fra udsatte positioner til en del af fællesskabet. </a:t>
            </a:r>
            <a:r>
              <a:rPr lang="da-DK" sz="1300" kern="900" spc="10" dirty="0">
                <a:solidFill>
                  <a:schemeClr val="bg1"/>
                </a:solidFill>
                <a:latin typeface="KBH Tekst" panose="00000500000000000000" pitchFamily="2" charset="0"/>
                <a:ea typeface="黑体" charset="-122"/>
                <a:cs typeface="Cordia New" charset="0"/>
              </a:rPr>
              <a:t>Alle københavnere skal have mulighed for at være en del af noget og noget for nogen:</a:t>
            </a:r>
          </a:p>
          <a:p>
            <a:pPr marL="800100" lvl="1" indent="-342900">
              <a:lnSpc>
                <a:spcPct val="120000"/>
              </a:lnSpc>
              <a:buClr>
                <a:schemeClr val="bg1"/>
              </a:buClr>
              <a:buFont typeface="Arial" panose="020B0604020202020204" pitchFamily="34" charset="0"/>
              <a:buChar char="•"/>
              <a:defRPr/>
            </a:pPr>
            <a:r>
              <a:rPr lang="da-DK" sz="1300" kern="900" spc="10" dirty="0">
                <a:solidFill>
                  <a:schemeClr val="bg1"/>
                </a:solidFill>
                <a:latin typeface="KBH Tekst" panose="00000500000000000000" pitchFamily="2" charset="0"/>
                <a:ea typeface="黑体" charset="-122"/>
                <a:cs typeface="Cordia New" charset="0"/>
              </a:rPr>
              <a:t>Anerkendelse af fællesskaber som en uundværlig del af indsatsen</a:t>
            </a:r>
          </a:p>
          <a:p>
            <a:pPr marL="800100" lvl="1" indent="-342900" algn="just">
              <a:lnSpc>
                <a:spcPct val="120000"/>
              </a:lnSpc>
              <a:buClr>
                <a:schemeClr val="bg1"/>
              </a:buClr>
              <a:buFont typeface="Arial" panose="020B0604020202020204" pitchFamily="34" charset="0"/>
              <a:buChar char="•"/>
              <a:defRPr/>
            </a:pPr>
            <a:r>
              <a:rPr lang="da-DK" sz="1300" kern="900" spc="10" dirty="0">
                <a:solidFill>
                  <a:schemeClr val="bg1"/>
                </a:solidFill>
                <a:latin typeface="KBH Tekst" panose="00000500000000000000" pitchFamily="2" charset="0"/>
                <a:ea typeface="黑体" charset="-122"/>
                <a:cs typeface="Cordia New" charset="0"/>
              </a:rPr>
              <a:t>Styrkelse af viden, erfaring og kompetencer på tværs</a:t>
            </a:r>
          </a:p>
          <a:p>
            <a:pPr marL="800100" lvl="1" indent="-342900" algn="just">
              <a:lnSpc>
                <a:spcPct val="120000"/>
              </a:lnSpc>
              <a:buClr>
                <a:schemeClr val="bg1"/>
              </a:buClr>
              <a:buFont typeface="Arial" panose="020B0604020202020204" pitchFamily="34" charset="0"/>
              <a:buChar char="•"/>
              <a:defRPr/>
            </a:pPr>
            <a:r>
              <a:rPr lang="da-DK" sz="1300" kern="900" spc="10" dirty="0">
                <a:solidFill>
                  <a:schemeClr val="bg1"/>
                </a:solidFill>
                <a:latin typeface="KBH Tekst" panose="00000500000000000000" pitchFamily="2" charset="0"/>
                <a:ea typeface="黑体" charset="-122"/>
                <a:cs typeface="Cordia New" charset="0"/>
              </a:rPr>
              <a:t>Udvikling af frivillighedens infrastruktur</a:t>
            </a:r>
          </a:p>
          <a:p>
            <a:pPr lvl="1" algn="just">
              <a:lnSpc>
                <a:spcPct val="120000"/>
              </a:lnSpc>
              <a:buClr>
                <a:schemeClr val="bg1"/>
              </a:buClr>
              <a:defRPr/>
            </a:pPr>
            <a:endParaRPr lang="da-DK" sz="1300" kern="900" spc="10" dirty="0">
              <a:solidFill>
                <a:schemeClr val="bg1"/>
              </a:solidFill>
              <a:latin typeface="KBH Tekst" panose="00000500000000000000" pitchFamily="2" charset="0"/>
              <a:ea typeface="黑体" charset="-122"/>
              <a:cs typeface="Cordia New" charset="0"/>
            </a:endParaRPr>
          </a:p>
          <a:p>
            <a:pPr marL="342900" indent="-342900" algn="just">
              <a:lnSpc>
                <a:spcPct val="120000"/>
              </a:lnSpc>
              <a:spcAft>
                <a:spcPts val="600"/>
              </a:spcAft>
              <a:buClr>
                <a:schemeClr val="bg1"/>
              </a:buClr>
              <a:buFont typeface="+mj-lt"/>
              <a:buAutoNum type="arabicPeriod"/>
              <a:defRPr/>
            </a:pPr>
            <a:r>
              <a:rPr lang="da-DK" sz="1300" b="1" kern="900" spc="10" dirty="0">
                <a:solidFill>
                  <a:schemeClr val="bg1"/>
                </a:solidFill>
                <a:latin typeface="KBH Tekst" panose="00000500000000000000" pitchFamily="2" charset="0"/>
                <a:ea typeface="黑体" charset="-122"/>
                <a:cs typeface="Cordia New" charset="0"/>
              </a:rPr>
              <a:t>Fra midlertidighed til stabile rammevilkår. </a:t>
            </a:r>
            <a:r>
              <a:rPr lang="da-DK" sz="1300" kern="900" spc="10" dirty="0">
                <a:solidFill>
                  <a:schemeClr val="bg1"/>
                </a:solidFill>
                <a:latin typeface="KBH Tekst" panose="00000500000000000000" pitchFamily="2" charset="0"/>
                <a:ea typeface="黑体" charset="-122"/>
                <a:cs typeface="Cordia New" charset="0"/>
              </a:rPr>
              <a:t>Det frivillige sociale område kan meget mere, men det kræver ordentlige vilkår, hvis potentialet skal indfries:</a:t>
            </a:r>
          </a:p>
          <a:p>
            <a:pPr marL="800100" lvl="1" indent="-342900" algn="just">
              <a:buClr>
                <a:schemeClr val="bg1"/>
              </a:buClr>
              <a:buFont typeface="Arial" panose="020B0604020202020204" pitchFamily="34" charset="0"/>
              <a:buChar char="•"/>
              <a:defRPr/>
            </a:pPr>
            <a:r>
              <a:rPr lang="da-DK" sz="1300" kern="900" spc="10" dirty="0">
                <a:solidFill>
                  <a:schemeClr val="bg1"/>
                </a:solidFill>
                <a:latin typeface="KBH Tekst" panose="00000500000000000000" pitchFamily="2" charset="0"/>
                <a:ea typeface="黑体" charset="-122"/>
                <a:cs typeface="Cordia New" charset="0"/>
              </a:rPr>
              <a:t>Sikring af mere stabil finansiering</a:t>
            </a:r>
          </a:p>
          <a:p>
            <a:pPr marL="800100" lvl="1" indent="-342900">
              <a:buClr>
                <a:schemeClr val="bg1"/>
              </a:buClr>
              <a:buFont typeface="Arial" panose="020B0604020202020204" pitchFamily="34" charset="0"/>
              <a:buChar char="•"/>
              <a:defRPr/>
            </a:pPr>
            <a:r>
              <a:rPr lang="da-DK" sz="1300" kern="900" spc="10" dirty="0">
                <a:solidFill>
                  <a:schemeClr val="bg1"/>
                </a:solidFill>
                <a:latin typeface="KBH Tekst" panose="00000500000000000000" pitchFamily="2" charset="0"/>
                <a:ea typeface="黑体" charset="-122"/>
                <a:cs typeface="Cordia New" charset="0"/>
              </a:rPr>
              <a:t>Professionalisering og differentiering af samarbejdet</a:t>
            </a:r>
          </a:p>
          <a:p>
            <a:pPr marL="800100" lvl="1" indent="-342900">
              <a:buClr>
                <a:schemeClr val="bg1"/>
              </a:buClr>
              <a:buFont typeface="Arial" panose="020B0604020202020204" pitchFamily="34" charset="0"/>
              <a:buChar char="•"/>
              <a:defRPr/>
            </a:pPr>
            <a:r>
              <a:rPr lang="da-DK" sz="1300" kern="900" spc="10" dirty="0">
                <a:solidFill>
                  <a:schemeClr val="bg1"/>
                </a:solidFill>
                <a:latin typeface="KBH Tekst" panose="00000500000000000000" pitchFamily="2" charset="0"/>
                <a:ea typeface="黑体" charset="-122"/>
                <a:cs typeface="Cordia New" charset="0"/>
              </a:rPr>
              <a:t>Investering i kapacitetsopbygning</a:t>
            </a:r>
          </a:p>
          <a:p>
            <a:pPr marL="0" marR="0" lvl="0" indent="0" algn="just" defTabSz="914400" rtl="0" eaLnBrk="1" fontAlgn="auto" latinLnBrk="0" hangingPunct="1">
              <a:lnSpc>
                <a:spcPct val="120000"/>
              </a:lnSpc>
              <a:spcBef>
                <a:spcPts val="0"/>
              </a:spcBef>
              <a:spcAft>
                <a:spcPts val="600"/>
              </a:spcAft>
              <a:buClr>
                <a:srgbClr val="3D9F9D"/>
              </a:buClr>
              <a:buSzTx/>
              <a:buFontTx/>
              <a:buNone/>
              <a:tabLst/>
              <a:defRPr/>
            </a:pPr>
            <a:endParaRPr kumimoji="0" lang="da-DK" sz="1300" b="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endParaRPr>
          </a:p>
        </p:txBody>
      </p:sp>
    </p:spTree>
    <p:extLst>
      <p:ext uri="{BB962C8B-B14F-4D97-AF65-F5344CB8AC3E}">
        <p14:creationId xmlns:p14="http://schemas.microsoft.com/office/powerpoint/2010/main" val="1952002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616528" y="2459504"/>
            <a:ext cx="10958944" cy="1323439"/>
          </a:xfrm>
          <a:prstGeom prst="rect">
            <a:avLst/>
          </a:prstGeom>
        </p:spPr>
        <p:txBody>
          <a:bodyPr wrap="square" numCol="1" spcCol="288000">
            <a:spAutoFit/>
          </a:bodyPr>
          <a:lstStyle/>
          <a:p>
            <a:pPr marL="0" marR="0" lvl="0" indent="0" algn="ctr" defTabSz="914400" rtl="0" eaLnBrk="1" fontAlgn="auto" latinLnBrk="0" hangingPunct="1">
              <a:lnSpc>
                <a:spcPct val="100000"/>
              </a:lnSpc>
              <a:spcBef>
                <a:spcPts val="0"/>
              </a:spcBef>
              <a:spcAft>
                <a:spcPts val="0"/>
              </a:spcAft>
              <a:buClr>
                <a:srgbClr val="3D9F9D"/>
              </a:buClr>
              <a:buSzTx/>
              <a:buFontTx/>
              <a:buNone/>
              <a:tabLst/>
              <a:defRPr/>
            </a:pPr>
            <a:r>
              <a:rPr lang="sv-SE" sz="4000" b="1" kern="900" spc="10" dirty="0">
                <a:solidFill>
                  <a:schemeClr val="accent2">
                    <a:lumMod val="75000"/>
                  </a:schemeClr>
                </a:solidFill>
                <a:latin typeface="KBH Tekst" panose="00000500000000000000" pitchFamily="2" charset="0"/>
                <a:ea typeface="黑体" charset="-122"/>
                <a:cs typeface="Cordia New" charset="0"/>
              </a:rPr>
              <a:t>INDSATSOMRÅDER </a:t>
            </a:r>
          </a:p>
          <a:p>
            <a:pPr marL="0" marR="0" lvl="0" indent="0" algn="ctr" defTabSz="914400" rtl="0" eaLnBrk="1" fontAlgn="auto" latinLnBrk="0" hangingPunct="1">
              <a:lnSpc>
                <a:spcPct val="100000"/>
              </a:lnSpc>
              <a:spcBef>
                <a:spcPts val="0"/>
              </a:spcBef>
              <a:spcAft>
                <a:spcPts val="0"/>
              </a:spcAft>
              <a:buClr>
                <a:srgbClr val="3D9F9D"/>
              </a:buClr>
              <a:buSzTx/>
              <a:buFontTx/>
              <a:buNone/>
              <a:tabLst/>
              <a:defRPr/>
            </a:pPr>
            <a:r>
              <a:rPr lang="sv-SE" sz="4000" b="1" kern="900" spc="10" dirty="0">
                <a:solidFill>
                  <a:schemeClr val="accent2">
                    <a:lumMod val="75000"/>
                  </a:schemeClr>
                </a:solidFill>
                <a:latin typeface="KBH Tekst" panose="00000500000000000000" pitchFamily="2" charset="0"/>
                <a:ea typeface="黑体" charset="-122"/>
                <a:cs typeface="Cordia New" charset="0"/>
              </a:rPr>
              <a:t>OG MÆRKESAGER</a:t>
            </a:r>
            <a:endParaRPr kumimoji="0" lang="sv-SE" sz="3200" b="1" i="0" u="none" strike="noStrike" kern="900" cap="none" spc="10" normalizeH="0" baseline="0" noProof="0" dirty="0">
              <a:ln>
                <a:noFill/>
              </a:ln>
              <a:solidFill>
                <a:schemeClr val="accent2">
                  <a:lumMod val="75000"/>
                </a:schemeClr>
              </a:solidFill>
              <a:effectLst/>
              <a:uLnTx/>
              <a:uFillTx/>
              <a:latin typeface="KBH Tekst" panose="00000500000000000000" pitchFamily="2" charset="0"/>
              <a:ea typeface="黑体" charset="-122"/>
              <a:cs typeface="Cordia New" charset="0"/>
            </a:endParaRPr>
          </a:p>
        </p:txBody>
      </p:sp>
      <p:sp>
        <p:nvSpPr>
          <p:cNvPr id="8" name="Pladsholder til slidenummer 1">
            <a:extLst>
              <a:ext uri="{FF2B5EF4-FFF2-40B4-BE49-F238E27FC236}">
                <a16:creationId xmlns:a16="http://schemas.microsoft.com/office/drawing/2014/main" id="{DCB7E9EC-62FF-A948-A599-E1A8FA1F3055}"/>
              </a:ext>
            </a:extLst>
          </p:cNvPr>
          <p:cNvSpPr>
            <a:spLocks noGrp="1"/>
          </p:cNvSpPr>
          <p:nvPr>
            <p:ph type="sldNum" sz="quarter" idx="12"/>
          </p:nvPr>
        </p:nvSpPr>
        <p:spPr>
          <a:xfrm>
            <a:off x="8610599" y="6300930"/>
            <a:ext cx="2971799" cy="501650"/>
          </a:xfrm>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9FCF17A3-473B-A44F-8781-B6B87462633A}" type="slidenum">
              <a:rPr kumimoji="0" lang="da-DK" sz="1000" b="0" i="0" u="none" strike="noStrike" kern="1200" cap="none" spc="0" normalizeH="0" baseline="0" noProof="0" smtClean="0">
                <a:ln>
                  <a:noFill/>
                </a:ln>
                <a:solidFill>
                  <a:prstClr val="black">
                    <a:tint val="75000"/>
                  </a:prstClr>
                </a:solidFill>
                <a:effectLst/>
                <a:uLnTx/>
                <a:uFillTx/>
                <a:latin typeface="Georgia" panose="020405020504050203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da-DK" sz="1000" b="0" i="0" u="none" strike="noStrike" kern="1200" cap="none" spc="0" normalizeH="0" baseline="0" noProof="0" dirty="0">
              <a:ln>
                <a:noFill/>
              </a:ln>
              <a:solidFill>
                <a:prstClr val="black">
                  <a:tint val="75000"/>
                </a:prstClr>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2563703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623455" y="1638812"/>
            <a:ext cx="10958944" cy="4616648"/>
          </a:xfrm>
          <a:prstGeom prst="rect">
            <a:avLst/>
          </a:prstGeom>
        </p:spPr>
        <p:txBody>
          <a:bodyPr wrap="square" numCol="1" spcCol="288000">
            <a:spAutoFit/>
          </a:bodyPr>
          <a:lstStyle/>
          <a:p>
            <a:pPr algn="just">
              <a:buClr>
                <a:srgbClr val="3D9F9D"/>
              </a:buClr>
              <a:defRPr/>
            </a:pPr>
            <a:r>
              <a:rPr lang="da-DK" sz="1400" kern="900" spc="10" dirty="0" err="1">
                <a:solidFill>
                  <a:prstClr val="black"/>
                </a:solidFill>
                <a:latin typeface="KBH Tekst" panose="00000500000000000000" pitchFamily="2" charset="0"/>
                <a:ea typeface="黑体" charset="-122"/>
                <a:cs typeface="Cordia New" charset="0"/>
              </a:rPr>
              <a:t>Polyfilla</a:t>
            </a:r>
            <a:r>
              <a:rPr lang="da-DK" sz="1400" kern="900" spc="10" dirty="0">
                <a:solidFill>
                  <a:prstClr val="black"/>
                </a:solidFill>
                <a:latin typeface="KBH Tekst" panose="00000500000000000000" pitchFamily="2" charset="0"/>
                <a:ea typeface="黑体" charset="-122"/>
                <a:cs typeface="Cordia New" charset="0"/>
              </a:rPr>
              <a:t>, der nødtørftigt lapper hullerne, når velfærdssamfundet svigter, flødeskum i festtalerne og pseudoinddragelse, når problemerne er defineret, og beslutningerne truffet. Billederne på inddragelsen af det frivillige sociale områdes har været mange, og der er ført endeløse diskussioner </a:t>
            </a:r>
            <a:r>
              <a:rPr lang="da-DK" sz="1400" i="1" kern="900" spc="10" dirty="0">
                <a:solidFill>
                  <a:prstClr val="black"/>
                </a:solidFill>
                <a:latin typeface="KBH Tekst" panose="00000500000000000000" pitchFamily="2" charset="0"/>
                <a:ea typeface="黑体" charset="-122"/>
                <a:cs typeface="Cordia New" charset="0"/>
              </a:rPr>
              <a:t>om</a:t>
            </a:r>
            <a:r>
              <a:rPr lang="da-DK" sz="1400" kern="900" spc="10" dirty="0">
                <a:solidFill>
                  <a:prstClr val="black"/>
                </a:solidFill>
                <a:latin typeface="KBH Tekst" panose="00000500000000000000" pitchFamily="2" charset="0"/>
                <a:ea typeface="黑体" charset="-122"/>
                <a:cs typeface="Cordia New" charset="0"/>
              </a:rPr>
              <a:t>, hvorvidt civilsamfundet er en del af kernevelfærden. Men diskussionen har ændret sig, og forholdet mellem civilsamfundet og den offentlige sektor er under forandring. I dag går diskussionen på, </a:t>
            </a:r>
            <a:r>
              <a:rPr lang="da-DK" sz="1400" i="1" kern="900" spc="10" dirty="0">
                <a:solidFill>
                  <a:prstClr val="black"/>
                </a:solidFill>
                <a:latin typeface="KBH Tekst" panose="00000500000000000000" pitchFamily="2" charset="0"/>
                <a:ea typeface="黑体" charset="-122"/>
                <a:cs typeface="Cordia New" charset="0"/>
              </a:rPr>
              <a:t>hvordan </a:t>
            </a:r>
            <a:r>
              <a:rPr lang="da-DK" sz="1400" kern="900" spc="10" dirty="0">
                <a:solidFill>
                  <a:prstClr val="black"/>
                </a:solidFill>
                <a:latin typeface="KBH Tekst" panose="00000500000000000000" pitchFamily="2" charset="0"/>
                <a:ea typeface="黑体" charset="-122"/>
                <a:cs typeface="Cordia New" charset="0"/>
              </a:rPr>
              <a:t>civilsamfundet kan tænkes tidligt og dybt ind i løsningen af samfundets komplekse problemer. </a:t>
            </a:r>
          </a:p>
          <a:p>
            <a:pPr algn="just">
              <a:buClr>
                <a:srgbClr val="3D9F9D"/>
              </a:buClr>
              <a:defRPr/>
            </a:pPr>
            <a:endParaRPr lang="da-DK" sz="1400" kern="900" spc="10" dirty="0">
              <a:solidFill>
                <a:prstClr val="black"/>
              </a:solidFill>
              <a:latin typeface="KBH Tekst" panose="00000500000000000000" pitchFamily="2" charset="0"/>
              <a:ea typeface="黑体" charset="-122"/>
              <a:cs typeface="Cordia New" charset="0"/>
            </a:endParaRPr>
          </a:p>
          <a:p>
            <a:pPr algn="just">
              <a:buClr>
                <a:srgbClr val="3D9F9D"/>
              </a:buClr>
              <a:defRPr/>
            </a:pPr>
            <a:r>
              <a:rPr lang="da-DK" sz="1400" kern="900" spc="10" dirty="0">
                <a:solidFill>
                  <a:prstClr val="black"/>
                </a:solidFill>
                <a:latin typeface="KBH Tekst" panose="00000500000000000000" pitchFamily="2" charset="0"/>
                <a:ea typeface="黑体" charset="-122"/>
                <a:cs typeface="Cordia New" charset="0"/>
              </a:rPr>
              <a:t>De problemer, vi står over for i København, kan ikke løses af en aktør eller sektor alene. De kræver samarbejde mellem mange aktører, og civilsamfundet står med en stor del af svaret. Det gælder de store tværgående problemstillinger som stigende mistrivsel, ensomhed og manglende social mobilitet. Og det gælder konkrete indsatser i forhold til afskaffelse af hjemløshed, hjælp til udsatte unge med komplekse psykiske udfordringer og en sammenhængende social- og beskæftigelsesindsats. </a:t>
            </a:r>
            <a:endParaRPr lang="da-DK" sz="1400" kern="900" spc="10" dirty="0">
              <a:solidFill>
                <a:prstClr val="black"/>
              </a:solidFill>
              <a:highlight>
                <a:srgbClr val="FFFF00"/>
              </a:highlight>
              <a:latin typeface="KBH Tekst" panose="00000500000000000000" pitchFamily="2" charset="0"/>
              <a:ea typeface="黑体" charset="-122"/>
              <a:cs typeface="Cordia New" charset="0"/>
            </a:endParaRPr>
          </a:p>
          <a:p>
            <a:pPr algn="just">
              <a:buClr>
                <a:srgbClr val="3D9F9D"/>
              </a:buClr>
              <a:defRPr/>
            </a:pPr>
            <a:endParaRPr lang="da-DK" sz="1400" kern="900" spc="10" dirty="0">
              <a:solidFill>
                <a:prstClr val="black"/>
              </a:solidFill>
              <a:latin typeface="KBH Tekst" panose="00000500000000000000" pitchFamily="2" charset="0"/>
              <a:ea typeface="黑体" charset="-122"/>
              <a:cs typeface="Cordia New" charset="0"/>
            </a:endParaRPr>
          </a:p>
          <a:p>
            <a:pPr algn="just">
              <a:buClr>
                <a:srgbClr val="3D9F9D"/>
              </a:buClr>
              <a:defRPr/>
            </a:pPr>
            <a:r>
              <a:rPr lang="da-DK" sz="1400" kern="900" spc="10" dirty="0">
                <a:solidFill>
                  <a:prstClr val="black"/>
                </a:solidFill>
                <a:latin typeface="KBH Tekst" panose="00000500000000000000" pitchFamily="2" charset="0"/>
                <a:ea typeface="黑体" charset="-122"/>
                <a:cs typeface="Cordia New" charset="0"/>
              </a:rPr>
              <a:t>En større og tungere rolle udgør både en mulighed og en risiko for civilsamfundet. På den ene side bliver civilsamfundet placeret mere centralt i velfærden. På den anden side skaber det dilemmaer, fordi det offentlige efterspørger en mere forpligtende og formaliseret relation, der kan være vanskelig eller uønsket at honorere, da det er ikke sikkert, at foreningernes formål matcher den kommunale logik og organisering.</a:t>
            </a:r>
          </a:p>
          <a:p>
            <a:pPr algn="just">
              <a:buClr>
                <a:srgbClr val="3D9F9D"/>
              </a:buClr>
              <a:defRPr/>
            </a:pPr>
            <a:endParaRPr lang="da-DK" sz="1400" kern="900" spc="10" dirty="0">
              <a:solidFill>
                <a:prstClr val="black"/>
              </a:solidFill>
              <a:latin typeface="KBH Tekst" panose="00000500000000000000" pitchFamily="2" charset="0"/>
              <a:ea typeface="黑体" charset="-122"/>
              <a:cs typeface="Cordia New" charset="0"/>
            </a:endParaRPr>
          </a:p>
          <a:p>
            <a:pPr algn="just">
              <a:buClr>
                <a:srgbClr val="3D9F9D"/>
              </a:buClr>
              <a:defRPr/>
            </a:pPr>
            <a:r>
              <a:rPr lang="da-DK" sz="1400" kern="900" spc="10" dirty="0">
                <a:solidFill>
                  <a:prstClr val="black"/>
                </a:solidFill>
                <a:latin typeface="KBH Tekst" panose="00000500000000000000" pitchFamily="2" charset="0"/>
                <a:ea typeface="黑体" charset="-122"/>
                <a:cs typeface="Cordia New" charset="0"/>
              </a:rPr>
              <a:t>Der er stadig meget langt fra intentionen på det strategiske plan til hverdagen i den lokale kontekst. Frivilligrådet i Københavns Kommune vil derfor arbejde for, at det frivillige sociale område kommer til at spille en endnu større rolle i løsningen af de komplekse problemer i København. Det kræver tidligere involvering, jævnbyrdigt samarbejde og udviklingen af gode, konkrete samarbejdsformater, der fungerer lokalt, og som omsætter de flotte ord til konkret værdi.</a:t>
            </a:r>
          </a:p>
        </p:txBody>
      </p:sp>
      <p:sp>
        <p:nvSpPr>
          <p:cNvPr id="6" name="Rektangel 5">
            <a:extLst>
              <a:ext uri="{FF2B5EF4-FFF2-40B4-BE49-F238E27FC236}">
                <a16:creationId xmlns:a16="http://schemas.microsoft.com/office/drawing/2014/main" id="{5123B90E-BB3E-224C-9BA8-26FAF668D1A7}"/>
              </a:ext>
            </a:extLst>
          </p:cNvPr>
          <p:cNvSpPr/>
          <p:nvPr/>
        </p:nvSpPr>
        <p:spPr>
          <a:xfrm>
            <a:off x="623455" y="205591"/>
            <a:ext cx="10713316" cy="1323439"/>
          </a:xfrm>
          <a:prstGeom prst="rect">
            <a:avLst/>
          </a:prstGeom>
        </p:spPr>
        <p:txBody>
          <a:bodyPr wrap="square">
            <a:spAutoFit/>
          </a:bodyPr>
          <a:lstStyle/>
          <a:p>
            <a:pPr marR="0" lvl="0" algn="l" defTabSz="914400" rtl="0" eaLnBrk="1" fontAlgn="auto" latinLnBrk="0" hangingPunct="1">
              <a:lnSpc>
                <a:spcPct val="100000"/>
              </a:lnSpc>
              <a:spcBef>
                <a:spcPts val="0"/>
              </a:spcBef>
              <a:spcAft>
                <a:spcPts val="600"/>
              </a:spcAft>
              <a:buClrTx/>
              <a:buSzTx/>
              <a:tabLst/>
              <a:defRPr/>
            </a:pPr>
            <a:r>
              <a:rPr kumimoji="0" lang="da-DK" sz="2500" b="1" u="none" strike="noStrike" kern="1200" cap="none" spc="0" normalizeH="0" baseline="0" dirty="0">
                <a:ln>
                  <a:noFill/>
                </a:ln>
                <a:solidFill>
                  <a:prstClr val="black"/>
                </a:solidFill>
                <a:effectLst/>
                <a:uLnTx/>
                <a:uFillTx/>
                <a:latin typeface="KBH Tekst" panose="00000500000000000000" pitchFamily="2" charset="0"/>
                <a:ea typeface="Publico Headline Light" charset="0"/>
                <a:cs typeface="Publico Headline Light" charset="0"/>
              </a:rPr>
              <a:t>1. Fra </a:t>
            </a:r>
            <a:r>
              <a:rPr kumimoji="0" lang="da-DK" sz="2500" b="1" u="none" strike="noStrike" kern="1200" cap="none" spc="0" normalizeH="0" baseline="0" dirty="0" err="1">
                <a:ln>
                  <a:noFill/>
                </a:ln>
                <a:solidFill>
                  <a:prstClr val="black"/>
                </a:solidFill>
                <a:effectLst/>
                <a:uLnTx/>
                <a:uFillTx/>
                <a:latin typeface="KBH Tekst" panose="00000500000000000000" pitchFamily="2" charset="0"/>
                <a:ea typeface="Publico Headline Light" charset="0"/>
                <a:cs typeface="Publico Headline Light" charset="0"/>
              </a:rPr>
              <a:t>polyfilla</a:t>
            </a:r>
            <a:r>
              <a:rPr kumimoji="0" lang="da-DK" sz="2500" b="1" u="none" strike="noStrike" kern="1200" cap="none" spc="0" normalizeH="0" baseline="0" dirty="0">
                <a:ln>
                  <a:noFill/>
                </a:ln>
                <a:solidFill>
                  <a:prstClr val="black"/>
                </a:solidFill>
                <a:effectLst/>
                <a:uLnTx/>
                <a:uFillTx/>
                <a:latin typeface="KBH Tekst" panose="00000500000000000000" pitchFamily="2" charset="0"/>
                <a:ea typeface="Publico Headline Light" charset="0"/>
                <a:cs typeface="Publico Headline Light" charset="0"/>
              </a:rPr>
              <a:t> til kerneaktør</a:t>
            </a:r>
            <a:endParaRPr lang="da-DK" sz="2500" b="1" dirty="0">
              <a:solidFill>
                <a:prstClr val="black"/>
              </a:solidFill>
              <a:latin typeface="KBH Tekst" panose="00000500000000000000" pitchFamily="2" charset="0"/>
              <a:ea typeface="Publico Headline Light" charset="0"/>
              <a:cs typeface="Publico Headline Light" charset="0"/>
            </a:endParaRPr>
          </a:p>
          <a:p>
            <a:pPr marR="0" lvl="0" algn="l" defTabSz="914400" rtl="0" eaLnBrk="1" fontAlgn="auto" latinLnBrk="0" hangingPunct="1">
              <a:lnSpc>
                <a:spcPct val="100000"/>
              </a:lnSpc>
              <a:spcBef>
                <a:spcPts val="0"/>
              </a:spcBef>
              <a:spcAft>
                <a:spcPts val="600"/>
              </a:spcAft>
              <a:buClrTx/>
              <a:buSzTx/>
              <a:tabLst/>
              <a:defRPr/>
            </a:pPr>
            <a:r>
              <a:rPr kumimoji="0" lang="da-DK" sz="2500" b="1" u="none" strike="noStrike" kern="1200" cap="none" spc="0" normalizeH="0" baseline="0" dirty="0">
                <a:ln>
                  <a:noFill/>
                </a:ln>
                <a:solidFill>
                  <a:schemeClr val="accent2">
                    <a:lumMod val="75000"/>
                  </a:schemeClr>
                </a:solidFill>
                <a:effectLst/>
                <a:uLnTx/>
                <a:uFillTx/>
                <a:latin typeface="KBH Tekst" panose="00000500000000000000" pitchFamily="2" charset="0"/>
                <a:ea typeface="Publico Headline Light" charset="0"/>
                <a:cs typeface="Publico Headline Light" charset="0"/>
              </a:rPr>
              <a:t>Det frivillige sociale område er og skal være en del af svaret på Københavns komplekse problemer</a:t>
            </a:r>
            <a:endParaRPr kumimoji="0" lang="sv-SE" sz="2500" b="1" u="none" strike="noStrike" kern="1200" cap="none" spc="0" normalizeH="0" baseline="0" dirty="0">
              <a:ln>
                <a:noFill/>
              </a:ln>
              <a:solidFill>
                <a:schemeClr val="accent2">
                  <a:lumMod val="75000"/>
                </a:schemeClr>
              </a:solidFill>
              <a:effectLst/>
              <a:uLnTx/>
              <a:uFillTx/>
              <a:latin typeface="KBH Tekst" panose="00000500000000000000" pitchFamily="2" charset="0"/>
              <a:ea typeface="Publico Headline Light" charset="0"/>
              <a:cs typeface="Publico Headline Light" charset="0"/>
            </a:endParaRPr>
          </a:p>
        </p:txBody>
      </p:sp>
      <p:sp>
        <p:nvSpPr>
          <p:cNvPr id="8" name="Pladsholder til slidenummer 1">
            <a:extLst>
              <a:ext uri="{FF2B5EF4-FFF2-40B4-BE49-F238E27FC236}">
                <a16:creationId xmlns:a16="http://schemas.microsoft.com/office/drawing/2014/main" id="{DCB7E9EC-62FF-A948-A599-E1A8FA1F3055}"/>
              </a:ext>
            </a:extLst>
          </p:cNvPr>
          <p:cNvSpPr>
            <a:spLocks noGrp="1"/>
          </p:cNvSpPr>
          <p:nvPr>
            <p:ph type="sldNum" sz="quarter" idx="12"/>
          </p:nvPr>
        </p:nvSpPr>
        <p:spPr>
          <a:xfrm>
            <a:off x="8610599" y="6300930"/>
            <a:ext cx="2971799" cy="501650"/>
          </a:xfrm>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9FCF17A3-473B-A44F-8781-B6B87462633A}" type="slidenum">
              <a:rPr kumimoji="0" lang="da-DK" sz="1000" b="0" i="0" u="none" strike="noStrike" kern="1200" cap="none" spc="0" normalizeH="0" baseline="0" noProof="0" smtClean="0">
                <a:ln>
                  <a:noFill/>
                </a:ln>
                <a:solidFill>
                  <a:prstClr val="black">
                    <a:tint val="75000"/>
                  </a:prstClr>
                </a:solidFill>
                <a:effectLst/>
                <a:uLnTx/>
                <a:uFillTx/>
                <a:latin typeface="Georgia" panose="020405020504050203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a-DK" sz="1000" b="0" i="0" u="none" strike="noStrike" kern="1200" cap="none" spc="0" normalizeH="0" baseline="0" noProof="0" dirty="0">
              <a:ln>
                <a:noFill/>
              </a:ln>
              <a:solidFill>
                <a:prstClr val="black">
                  <a:tint val="75000"/>
                </a:prstClr>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70255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64C66D5A-3B6F-6EA0-9CF6-BBF649E5735D}"/>
              </a:ext>
            </a:extLst>
          </p:cNvPr>
          <p:cNvSpPr/>
          <p:nvPr/>
        </p:nvSpPr>
        <p:spPr>
          <a:xfrm>
            <a:off x="623455" y="411622"/>
            <a:ext cx="10958944" cy="5863144"/>
          </a:xfrm>
          <a:prstGeom prst="rect">
            <a:avLst/>
          </a:prstGeom>
        </p:spPr>
        <p:txBody>
          <a:bodyPr wrap="square" numCol="1" spcCol="288000">
            <a:spAutoFit/>
          </a:bodyPr>
          <a:lstStyle/>
          <a:p>
            <a:pPr algn="just">
              <a:buClr>
                <a:srgbClr val="3D9F9D"/>
              </a:buClr>
              <a:defRPr/>
            </a:pPr>
            <a:r>
              <a:rPr lang="da-DK" sz="2500" b="1" kern="900" spc="10" dirty="0">
                <a:solidFill>
                  <a:schemeClr val="bg1"/>
                </a:solidFill>
                <a:latin typeface="KBH Tekst" panose="00000500000000000000" pitchFamily="2" charset="0"/>
                <a:ea typeface="黑体" charset="-122"/>
                <a:cs typeface="Cordia New" charset="0"/>
              </a:rPr>
              <a:t>Mærkesager: Fra </a:t>
            </a:r>
            <a:r>
              <a:rPr lang="da-DK" sz="2500" b="1" kern="900" spc="10" dirty="0" err="1">
                <a:solidFill>
                  <a:schemeClr val="bg1"/>
                </a:solidFill>
                <a:latin typeface="KBH Tekst" panose="00000500000000000000" pitchFamily="2" charset="0"/>
                <a:ea typeface="黑体" charset="-122"/>
                <a:cs typeface="Cordia New" charset="0"/>
              </a:rPr>
              <a:t>polyfilla</a:t>
            </a:r>
            <a:r>
              <a:rPr lang="da-DK" sz="2500" b="1" kern="900" spc="10" dirty="0">
                <a:solidFill>
                  <a:schemeClr val="bg1"/>
                </a:solidFill>
                <a:latin typeface="KBH Tekst" panose="00000500000000000000" pitchFamily="2" charset="0"/>
                <a:ea typeface="黑体" charset="-122"/>
                <a:cs typeface="Cordia New" charset="0"/>
              </a:rPr>
              <a:t> til kerneaktør</a:t>
            </a:r>
          </a:p>
          <a:p>
            <a:pPr algn="just">
              <a:buClr>
                <a:srgbClr val="3D9F9D"/>
              </a:buClr>
              <a:defRPr/>
            </a:pPr>
            <a:endParaRPr lang="da-DK" sz="1400" kern="900" spc="10" dirty="0">
              <a:solidFill>
                <a:schemeClr val="bg1"/>
              </a:solidFill>
              <a:latin typeface="KBH Tekst" panose="00000500000000000000" pitchFamily="2" charset="0"/>
              <a:ea typeface="黑体" charset="-122"/>
              <a:cs typeface="Cordia New" charset="0"/>
            </a:endParaRPr>
          </a:p>
          <a:p>
            <a:pPr marL="342900" indent="-342900" algn="just">
              <a:buClr>
                <a:schemeClr val="bg1"/>
              </a:buClr>
              <a:buFont typeface="+mj-lt"/>
              <a:buAutoNum type="arabicPeriod"/>
              <a:defRPr/>
            </a:pPr>
            <a:r>
              <a:rPr lang="da-DK" sz="1400" b="1" kern="900" spc="10" dirty="0">
                <a:solidFill>
                  <a:schemeClr val="bg1"/>
                </a:solidFill>
                <a:latin typeface="KBH Tekst" panose="00000500000000000000" pitchFamily="2" charset="0"/>
                <a:ea typeface="黑体" charset="-122"/>
                <a:cs typeface="Cordia New" charset="0"/>
              </a:rPr>
              <a:t>Udvikling af en civilsamfundsstrategi i København</a:t>
            </a:r>
          </a:p>
          <a:p>
            <a:pPr algn="just">
              <a:buClr>
                <a:schemeClr val="bg1"/>
              </a:buClr>
              <a:defRPr/>
            </a:pPr>
            <a:endParaRPr lang="da-DK" sz="1400" kern="900" spc="10" dirty="0">
              <a:solidFill>
                <a:schemeClr val="bg1"/>
              </a:solidFill>
              <a:latin typeface="KBH Tekst" panose="00000500000000000000" pitchFamily="2" charset="0"/>
              <a:ea typeface="黑体" charset="-122"/>
              <a:cs typeface="Cordia New" charset="0"/>
            </a:endParaRPr>
          </a:p>
          <a:p>
            <a:pPr algn="just">
              <a:buClr>
                <a:schemeClr val="bg1"/>
              </a:buClr>
              <a:defRPr/>
            </a:pPr>
            <a:r>
              <a:rPr lang="da-DK" sz="1400" kern="900" spc="10" dirty="0">
                <a:solidFill>
                  <a:schemeClr val="bg1"/>
                </a:solidFill>
                <a:latin typeface="KBH Tekst" panose="00000500000000000000" pitchFamily="2" charset="0"/>
                <a:ea typeface="黑体" charset="-122"/>
                <a:cs typeface="Cordia New" charset="0"/>
              </a:rPr>
              <a:t>Hvis potentialerne i civilsamfundet skal indfries, kræver det fokus og prioritering. Det skal højere op på den politiske og administrative dagsorden både i Københavns Kommune og i civilsamfundsorganisationerne. Frivilligrådet vil derfor arbejde for, at der udvikles og besluttes en samlet civilsamfundsstrategi for København, der kan samle aktørerne og sætte fælles retning og pejlemærker for indsatsen på tværs af kommunen og det frivillige område.</a:t>
            </a:r>
          </a:p>
          <a:p>
            <a:pPr algn="just">
              <a:buClr>
                <a:schemeClr val="bg1"/>
              </a:buClr>
              <a:defRPr/>
            </a:pPr>
            <a:endParaRPr lang="da-DK" sz="1400" kern="900" spc="10" dirty="0">
              <a:solidFill>
                <a:schemeClr val="bg1"/>
              </a:solidFill>
              <a:latin typeface="KBH Tekst" panose="00000500000000000000" pitchFamily="2" charset="0"/>
              <a:ea typeface="黑体" charset="-122"/>
              <a:cs typeface="Cordia New" charset="0"/>
            </a:endParaRPr>
          </a:p>
          <a:p>
            <a:pPr marL="342900" indent="-342900" algn="just">
              <a:buClr>
                <a:schemeClr val="bg1"/>
              </a:buClr>
              <a:buFont typeface="+mj-lt"/>
              <a:buAutoNum type="arabicPeriod" startAt="2"/>
              <a:defRPr/>
            </a:pPr>
            <a:r>
              <a:rPr lang="da-DK" sz="1400" b="1" kern="900" spc="10" dirty="0">
                <a:solidFill>
                  <a:schemeClr val="bg1"/>
                </a:solidFill>
                <a:latin typeface="KBH Tekst" panose="00000500000000000000" pitchFamily="2" charset="0"/>
                <a:ea typeface="黑体" charset="-122"/>
                <a:cs typeface="Cordia New" charset="0"/>
              </a:rPr>
              <a:t>Udbredelse af samarbejdsprincipper på tværs af fagområder og sektorer</a:t>
            </a:r>
          </a:p>
          <a:p>
            <a:pPr marL="342900" indent="-342900" algn="just">
              <a:buClr>
                <a:schemeClr val="bg1"/>
              </a:buClr>
              <a:buFont typeface="+mj-lt"/>
              <a:buAutoNum type="arabicPeriod" startAt="2"/>
              <a:defRPr/>
            </a:pPr>
            <a:endParaRPr lang="da-DK" sz="1400" b="1" kern="900" spc="10" dirty="0">
              <a:solidFill>
                <a:schemeClr val="bg1"/>
              </a:solidFill>
              <a:latin typeface="KBH Tekst" panose="00000500000000000000" pitchFamily="2" charset="0"/>
              <a:ea typeface="黑体" charset="-122"/>
              <a:cs typeface="Cordia New" charset="0"/>
            </a:endParaRPr>
          </a:p>
          <a:p>
            <a:pPr algn="just">
              <a:buClr>
                <a:schemeClr val="bg1"/>
              </a:buClr>
              <a:defRPr/>
            </a:pPr>
            <a:r>
              <a:rPr lang="da-DK" sz="1400" kern="900" spc="10" dirty="0">
                <a:solidFill>
                  <a:schemeClr val="bg1"/>
                </a:solidFill>
                <a:latin typeface="KBH Tekst" panose="00000500000000000000" pitchFamily="2" charset="0"/>
                <a:ea typeface="黑体" charset="-122"/>
                <a:cs typeface="Cordia New" charset="0"/>
              </a:rPr>
              <a:t>Trods det store fokus på samarbejde på tværs af sektorer, mangler der fortsat gode, konkrete modeller og stærke principper for samarbejdet, der både sikrer kvaliteten i de fælles løsninger og hensynet til autonomien og det særlige ved civilsamfundet. Frivilligrådet vil derfor arbejde for, at Københavns civilsamfundsorganisationer inviteres til og involveres i at udvikle og udbrede samarbejdsmodeller og principper, der kan løfte mulighederne i et tættere samarbejde mellem civilsamfund og Københavns Kommune. Nøgleordene er ligeværd, ledelsesfokus og fælles definition af problemer og løsninger.</a:t>
            </a:r>
          </a:p>
          <a:p>
            <a:pPr marL="342900" indent="-342900" algn="just">
              <a:buClr>
                <a:schemeClr val="bg1"/>
              </a:buClr>
              <a:buFont typeface="+mj-lt"/>
              <a:buAutoNum type="arabicPeriod" startAt="2"/>
              <a:defRPr/>
            </a:pPr>
            <a:endParaRPr lang="da-DK" sz="1400" b="1" kern="900" spc="10" dirty="0">
              <a:solidFill>
                <a:schemeClr val="bg1"/>
              </a:solidFill>
              <a:latin typeface="KBH Tekst" panose="00000500000000000000" pitchFamily="2" charset="0"/>
              <a:ea typeface="黑体" charset="-122"/>
              <a:cs typeface="Cordia New" charset="0"/>
            </a:endParaRPr>
          </a:p>
          <a:p>
            <a:pPr marL="342900" indent="-342900" algn="just">
              <a:buClr>
                <a:schemeClr val="bg1"/>
              </a:buClr>
              <a:buFont typeface="+mj-lt"/>
              <a:buAutoNum type="arabicPeriod" startAt="3"/>
              <a:defRPr/>
            </a:pPr>
            <a:r>
              <a:rPr lang="da-DK" sz="1400" b="1" kern="900" spc="10" dirty="0">
                <a:solidFill>
                  <a:schemeClr val="bg1"/>
                </a:solidFill>
                <a:latin typeface="KBH Tekst" panose="00000500000000000000" pitchFamily="2" charset="0"/>
                <a:ea typeface="黑体" charset="-122"/>
                <a:cs typeface="Cordia New" charset="0"/>
              </a:rPr>
              <a:t>Etablering af Center for tværsektorielt samarbejde</a:t>
            </a:r>
          </a:p>
          <a:p>
            <a:pPr marL="457200"/>
            <a:r>
              <a:rPr lang="da-DK" sz="1400" kern="900" spc="10" dirty="0">
                <a:solidFill>
                  <a:schemeClr val="bg1"/>
                </a:solidFill>
                <a:latin typeface="KBH Tekst" panose="00000500000000000000" pitchFamily="2" charset="0"/>
                <a:ea typeface="黑体" charset="-122"/>
                <a:cs typeface="Cordia New" charset="0"/>
              </a:rPr>
              <a:t> </a:t>
            </a:r>
          </a:p>
          <a:p>
            <a:pPr>
              <a:tabLst>
                <a:tab pos="252095" algn="l"/>
              </a:tabLst>
            </a:pPr>
            <a:r>
              <a:rPr lang="da-DK" sz="1400" kern="900" spc="10" dirty="0">
                <a:solidFill>
                  <a:schemeClr val="bg1"/>
                </a:solidFill>
                <a:latin typeface="KBH Tekst" panose="00000500000000000000" pitchFamily="2" charset="0"/>
                <a:ea typeface="黑体" charset="-122"/>
                <a:cs typeface="Cordia New" charset="0"/>
              </a:rPr>
              <a:t>En udfordring, der ofte spænder ben for det tværsektorielle samarbejde, er, at beslutningskompetence, ressourcer og viden er spredt på mange niveauer, aktører og forvaltninger. Frivilligrådet vil derfor arbejde for, at der på sigt bliver et konkret forum, der samler og koordinerer de ting, der vedrører det frivillige område i København. Arbejdstitlen er Center for tværsektorielt samarbejde, og målet er at skabe et samarbejdsorgan, der både kan sikre området strategisk fokus, koordinere og skubbe på udviklingen af konkrete løsninger samt samle op på erfaringer og metoder.</a:t>
            </a:r>
          </a:p>
        </p:txBody>
      </p:sp>
    </p:spTree>
    <p:extLst>
      <p:ext uri="{BB962C8B-B14F-4D97-AF65-F5344CB8AC3E}">
        <p14:creationId xmlns:p14="http://schemas.microsoft.com/office/powerpoint/2010/main" val="3656202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701964" y="2087187"/>
            <a:ext cx="10772468" cy="3539430"/>
          </a:xfrm>
          <a:prstGeom prst="rect">
            <a:avLst/>
          </a:prstGeom>
        </p:spPr>
        <p:txBody>
          <a:bodyPr wrap="square" numCol="1" spcCol="288000">
            <a:spAutoFit/>
          </a:bodyPr>
          <a:lstStyle/>
          <a:p>
            <a:pPr algn="just">
              <a:buClr>
                <a:srgbClr val="3D9F9D"/>
              </a:buClr>
              <a:defRPr/>
            </a:pPr>
            <a:r>
              <a:rPr lang="da-DK" sz="1400" kern="900" spc="10" dirty="0">
                <a:solidFill>
                  <a:prstClr val="black"/>
                </a:solidFill>
                <a:latin typeface="KBH Tekst" panose="00000500000000000000" pitchFamily="2" charset="0"/>
                <a:ea typeface="黑体" charset="-122"/>
                <a:cs typeface="Cordia New" charset="0"/>
              </a:rPr>
              <a:t>Mange af de problemstillinger, vi står med i København, handler om eksklusion, ensomhed og manglende sociale relationer. Problemstillingen er ofte udenforskab, og løsningerne ligger i fællesskaberne. I at arbejde med at styrke eksisterende fællesskaber og skabe nye inkluderende fællesskaber.</a:t>
            </a:r>
          </a:p>
          <a:p>
            <a:pPr algn="just">
              <a:buClr>
                <a:srgbClr val="3D9F9D"/>
              </a:buClr>
              <a:defRPr/>
            </a:pPr>
            <a:endParaRPr lang="da-DK" sz="1400" kern="900" spc="10" dirty="0">
              <a:solidFill>
                <a:prstClr val="black"/>
              </a:solidFill>
              <a:latin typeface="KBH Tekst" panose="00000500000000000000" pitchFamily="2" charset="0"/>
              <a:ea typeface="黑体" charset="-122"/>
              <a:cs typeface="Cordia New" charset="0"/>
            </a:endParaRPr>
          </a:p>
          <a:p>
            <a:pPr algn="just">
              <a:buClr>
                <a:srgbClr val="3D9F9D"/>
              </a:buClr>
              <a:defRPr/>
            </a:pPr>
            <a:r>
              <a:rPr lang="da-DK" sz="1400" kern="900" spc="10" dirty="0">
                <a:solidFill>
                  <a:prstClr val="black"/>
                </a:solidFill>
                <a:latin typeface="KBH Tekst" panose="00000500000000000000" pitchFamily="2" charset="0"/>
                <a:ea typeface="黑体" charset="-122"/>
                <a:cs typeface="Cordia New" charset="0"/>
              </a:rPr>
              <a:t>Som samfund har vi måske tidligere undervurderet både fællesskabets og ensomhedens betydning, men også civilsamfundsorganisationernes rolle og ansvar i det. I dag er der mere og mere fokus på de negative konsekvenser ved at stå uden for fællesskabet, men også potentialet ved at udfordre den klassiske frivillighed og give flere mulighed for at være noget for nogen. Det er ikke nødvendigvis simpelt. Hvordan </a:t>
            </a:r>
            <a:r>
              <a:rPr lang="da-DK" sz="1400" kern="900" spc="10" dirty="0" err="1">
                <a:solidFill>
                  <a:prstClr val="black"/>
                </a:solidFill>
                <a:latin typeface="KBH Tekst" panose="00000500000000000000" pitchFamily="2" charset="0"/>
                <a:ea typeface="黑体" charset="-122"/>
                <a:cs typeface="Cordia New" charset="0"/>
              </a:rPr>
              <a:t>myndiggør</a:t>
            </a:r>
            <a:r>
              <a:rPr lang="da-DK" sz="1400" kern="900" spc="10" dirty="0">
                <a:solidFill>
                  <a:prstClr val="black"/>
                </a:solidFill>
                <a:latin typeface="KBH Tekst" panose="00000500000000000000" pitchFamily="2" charset="0"/>
                <a:ea typeface="黑体" charset="-122"/>
                <a:cs typeface="Cordia New" charset="0"/>
              </a:rPr>
              <a:t> man eksempelvis mennesker, som i mange år har oplevet at være umyndiggjort? Men det handler om at fokusere på </a:t>
            </a:r>
            <a:r>
              <a:rPr lang="da-DK" sz="1400" kern="900" spc="10" dirty="0" err="1">
                <a:solidFill>
                  <a:prstClr val="black"/>
                </a:solidFill>
                <a:latin typeface="KBH Tekst" panose="00000500000000000000" pitchFamily="2" charset="0"/>
                <a:ea typeface="黑体" charset="-122"/>
                <a:cs typeface="Cordia New" charset="0"/>
              </a:rPr>
              <a:t>empowerment</a:t>
            </a:r>
            <a:r>
              <a:rPr lang="da-DK" sz="1400" kern="900" spc="10" dirty="0">
                <a:solidFill>
                  <a:prstClr val="black"/>
                </a:solidFill>
                <a:latin typeface="KBH Tekst" panose="00000500000000000000" pitchFamily="2" charset="0"/>
                <a:ea typeface="黑体" charset="-122"/>
                <a:cs typeface="Cordia New" charset="0"/>
              </a:rPr>
              <a:t>, frivillige fællesskaber og mødet med ligestillede frem for udsathed og manglende ressourcer. </a:t>
            </a:r>
          </a:p>
          <a:p>
            <a:pPr algn="just">
              <a:buClr>
                <a:srgbClr val="3D9F9D"/>
              </a:buClr>
              <a:defRPr/>
            </a:pPr>
            <a:endParaRPr lang="da-DK" sz="1400" kern="900" spc="10" dirty="0">
              <a:solidFill>
                <a:prstClr val="black"/>
              </a:solidFill>
              <a:latin typeface="KBH Tekst" panose="00000500000000000000" pitchFamily="2" charset="0"/>
              <a:ea typeface="黑体" charset="-122"/>
              <a:cs typeface="Cordia New" charset="0"/>
            </a:endParaRPr>
          </a:p>
          <a:p>
            <a:pPr algn="just">
              <a:buClr>
                <a:srgbClr val="3D9F9D"/>
              </a:buClr>
              <a:defRPr/>
            </a:pPr>
            <a:r>
              <a:rPr lang="da-DK" sz="1400" kern="900" spc="10" dirty="0">
                <a:solidFill>
                  <a:prstClr val="black"/>
                </a:solidFill>
                <a:latin typeface="KBH Tekst" panose="00000500000000000000" pitchFamily="2" charset="0"/>
                <a:ea typeface="黑体" charset="-122"/>
                <a:cs typeface="Cordia New" charset="0"/>
              </a:rPr>
              <a:t>Det frivillige sociale område er eksperter på den sociale forandring, som frivilligt socialt arbejde skaber. Men der er fortsat lang vej igen, hvis målet er, at alle københavnere i svære livssituationer skal have mulighed for at indgå i stærke fællesskaber baseret på ligeværd og fri vilje. Frivilligrådet vil derfor arbejde for, at vejen fra udsathed til fællesskab bliver kortere, og at der udvikles konkrete metoder og initiativer til at understøtte flere københavneres mulighed for at være en del af noget og noget for nogen.</a:t>
            </a:r>
          </a:p>
        </p:txBody>
      </p:sp>
      <p:sp>
        <p:nvSpPr>
          <p:cNvPr id="6" name="Rektangel 5">
            <a:extLst>
              <a:ext uri="{FF2B5EF4-FFF2-40B4-BE49-F238E27FC236}">
                <a16:creationId xmlns:a16="http://schemas.microsoft.com/office/drawing/2014/main" id="{5123B90E-BB3E-224C-9BA8-26FAF668D1A7}"/>
              </a:ext>
            </a:extLst>
          </p:cNvPr>
          <p:cNvSpPr/>
          <p:nvPr/>
        </p:nvSpPr>
        <p:spPr>
          <a:xfrm>
            <a:off x="743631" y="629276"/>
            <a:ext cx="10713316" cy="132343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sv-SE" sz="2500" b="1" dirty="0">
                <a:solidFill>
                  <a:prstClr val="black"/>
                </a:solidFill>
                <a:latin typeface="KBH Tekst" panose="00000500000000000000" pitchFamily="2" charset="0"/>
                <a:ea typeface="Publico Headline Light" charset="0"/>
                <a:cs typeface="Publico Headline Light" charset="0"/>
              </a:rPr>
              <a:t>2</a:t>
            </a:r>
            <a:r>
              <a:rPr kumimoji="0" lang="sv-SE" sz="2500" b="1" u="none" strike="noStrike" kern="1200" cap="none" spc="0" normalizeH="0" baseline="0" dirty="0">
                <a:ln>
                  <a:noFill/>
                </a:ln>
                <a:solidFill>
                  <a:prstClr val="black"/>
                </a:solidFill>
                <a:effectLst/>
                <a:uLnTx/>
                <a:uFillTx/>
                <a:latin typeface="KBH Tekst" panose="00000500000000000000" pitchFamily="2" charset="0"/>
                <a:ea typeface="Publico Headline Light" charset="0"/>
                <a:cs typeface="Publico Headline Light" charset="0"/>
              </a:rPr>
              <a:t>. </a:t>
            </a:r>
            <a:r>
              <a:rPr kumimoji="0" lang="da-DK" sz="2500" b="1" u="none" strike="noStrike" kern="1200" cap="none" spc="0" normalizeH="0" baseline="0" dirty="0">
                <a:ln>
                  <a:noFill/>
                </a:ln>
                <a:solidFill>
                  <a:prstClr val="black"/>
                </a:solidFill>
                <a:effectLst/>
                <a:uLnTx/>
                <a:uFillTx/>
                <a:latin typeface="KBH Tekst" panose="00000500000000000000" pitchFamily="2" charset="0"/>
                <a:ea typeface="Publico Headline Light" charset="0"/>
                <a:cs typeface="Publico Headline Light" charset="0"/>
              </a:rPr>
              <a:t>Fra udsatte positioner </a:t>
            </a:r>
            <a:r>
              <a:rPr lang="da-DK" sz="2500" b="1" dirty="0">
                <a:solidFill>
                  <a:prstClr val="black"/>
                </a:solidFill>
                <a:latin typeface="KBH Tekst" panose="00000500000000000000" pitchFamily="2" charset="0"/>
                <a:ea typeface="Publico Headline Light" charset="0"/>
                <a:cs typeface="Publico Headline Light" charset="0"/>
              </a:rPr>
              <a:t>til en del af fællesskabet</a:t>
            </a:r>
            <a:endParaRPr kumimoji="0" lang="da-DK" sz="2500" b="1" u="none" strike="noStrike" kern="1200" cap="none" spc="0" normalizeH="0" baseline="0" dirty="0">
              <a:ln>
                <a:noFill/>
              </a:ln>
              <a:solidFill>
                <a:schemeClr val="accent2">
                  <a:lumMod val="75000"/>
                </a:schemeClr>
              </a:solidFill>
              <a:effectLst/>
              <a:uLnTx/>
              <a:uFillTx/>
              <a:latin typeface="KBH Tekst" panose="00000500000000000000" pitchFamily="2" charset="0"/>
              <a:ea typeface="Publico Headline Light" charset="0"/>
              <a:cs typeface="Publico Headline Light"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da-DK" sz="2500" b="1" u="none" strike="noStrike" kern="1200" cap="none" spc="0" normalizeH="0" baseline="0" dirty="0">
                <a:ln>
                  <a:noFill/>
                </a:ln>
                <a:solidFill>
                  <a:schemeClr val="accent2">
                    <a:lumMod val="75000"/>
                  </a:schemeClr>
                </a:solidFill>
                <a:effectLst/>
                <a:uLnTx/>
                <a:uFillTx/>
                <a:latin typeface="KBH Tekst" panose="00000500000000000000" pitchFamily="2" charset="0"/>
                <a:ea typeface="Publico Headline Light" charset="0"/>
                <a:cs typeface="Publico Headline Light" charset="0"/>
              </a:rPr>
              <a:t>Alle københavnere skal have mulighed for at være en del af noget og noget for nogen</a:t>
            </a:r>
            <a:endParaRPr kumimoji="0" lang="sv-SE" sz="2500" b="1" u="none" strike="noStrike" kern="1200" cap="none" spc="0" normalizeH="0" baseline="0" dirty="0">
              <a:ln>
                <a:noFill/>
              </a:ln>
              <a:solidFill>
                <a:schemeClr val="accent2">
                  <a:lumMod val="75000"/>
                </a:schemeClr>
              </a:solidFill>
              <a:effectLst/>
              <a:uLnTx/>
              <a:uFillTx/>
              <a:latin typeface="KBH Tekst" panose="00000500000000000000" pitchFamily="2" charset="0"/>
              <a:ea typeface="Publico Headline Light" charset="0"/>
              <a:cs typeface="Publico Headline Light" charset="0"/>
            </a:endParaRPr>
          </a:p>
        </p:txBody>
      </p:sp>
      <p:sp>
        <p:nvSpPr>
          <p:cNvPr id="8" name="Pladsholder til slidenummer 1">
            <a:extLst>
              <a:ext uri="{FF2B5EF4-FFF2-40B4-BE49-F238E27FC236}">
                <a16:creationId xmlns:a16="http://schemas.microsoft.com/office/drawing/2014/main" id="{DCB7E9EC-62FF-A948-A599-E1A8FA1F3055}"/>
              </a:ext>
            </a:extLst>
          </p:cNvPr>
          <p:cNvSpPr>
            <a:spLocks noGrp="1"/>
          </p:cNvSpPr>
          <p:nvPr>
            <p:ph type="sldNum" sz="quarter" idx="12"/>
          </p:nvPr>
        </p:nvSpPr>
        <p:spPr>
          <a:xfrm>
            <a:off x="8610599" y="6300930"/>
            <a:ext cx="2971799" cy="501650"/>
          </a:xfrm>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9FCF17A3-473B-A44F-8781-B6B87462633A}" type="slidenum">
              <a:rPr kumimoji="0" lang="da-DK" sz="1000" b="0" i="0" u="none" strike="noStrike" kern="1200" cap="none" spc="0" normalizeH="0" baseline="0" noProof="0" smtClean="0">
                <a:ln>
                  <a:noFill/>
                </a:ln>
                <a:solidFill>
                  <a:prstClr val="black">
                    <a:tint val="75000"/>
                  </a:prstClr>
                </a:solidFill>
                <a:effectLst/>
                <a:uLnTx/>
                <a:uFillTx/>
                <a:latin typeface="Georgia" panose="020405020504050203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a-DK" sz="1000" b="0" i="0" u="none" strike="noStrike" kern="1200" cap="none" spc="0" normalizeH="0" baseline="0" noProof="0" dirty="0">
              <a:ln>
                <a:noFill/>
              </a:ln>
              <a:solidFill>
                <a:prstClr val="black">
                  <a:tint val="75000"/>
                </a:prstClr>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4286494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64C66D5A-3B6F-6EA0-9CF6-BBF649E5735D}"/>
              </a:ext>
            </a:extLst>
          </p:cNvPr>
          <p:cNvSpPr/>
          <p:nvPr/>
        </p:nvSpPr>
        <p:spPr>
          <a:xfrm>
            <a:off x="623455" y="484773"/>
            <a:ext cx="10958944" cy="7125027"/>
          </a:xfrm>
          <a:prstGeom prst="rect">
            <a:avLst/>
          </a:prstGeom>
        </p:spPr>
        <p:txBody>
          <a:bodyPr wrap="square" numCol="1" spcCol="288000">
            <a:spAutoFit/>
          </a:bodyPr>
          <a:lstStyle/>
          <a:p>
            <a:pPr marL="0" marR="0" lvl="0" indent="0" algn="just" defTabSz="914400" rtl="0" eaLnBrk="1" fontAlgn="auto" latinLnBrk="0" hangingPunct="1">
              <a:spcBef>
                <a:spcPts val="0"/>
              </a:spcBef>
              <a:spcAft>
                <a:spcPts val="0"/>
              </a:spcAft>
              <a:buClr>
                <a:srgbClr val="3D9F9D"/>
              </a:buClr>
              <a:buSzTx/>
              <a:buFontTx/>
              <a:buNone/>
              <a:tabLst/>
              <a:defRPr/>
            </a:pPr>
            <a:r>
              <a:rPr kumimoji="0" lang="da-DK" sz="2500" b="1"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Mærkesager: Fra udsatte positioner til en del af fællesskabet</a:t>
            </a:r>
          </a:p>
          <a:p>
            <a:pPr marL="0" marR="0" lvl="0" indent="0" algn="just" defTabSz="914400" rtl="0" eaLnBrk="1" fontAlgn="auto" latinLnBrk="0" hangingPunct="1">
              <a:spcBef>
                <a:spcPts val="0"/>
              </a:spcBef>
              <a:spcAft>
                <a:spcPts val="0"/>
              </a:spcAft>
              <a:buClr>
                <a:srgbClr val="3D9F9D"/>
              </a:buClr>
              <a:buSzTx/>
              <a:buFontTx/>
              <a:buNone/>
              <a:tabLst/>
              <a:defRPr/>
            </a:pPr>
            <a:endParaRPr kumimoji="0" lang="da-DK" sz="1400" b="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endParaRPr>
          </a:p>
          <a:p>
            <a:pPr marL="342900" marR="0" lvl="0" indent="-342900" algn="just" defTabSz="914400" rtl="0" eaLnBrk="1" fontAlgn="auto" latinLnBrk="0" hangingPunct="1">
              <a:spcBef>
                <a:spcPts val="0"/>
              </a:spcBef>
              <a:spcAft>
                <a:spcPts val="0"/>
              </a:spcAft>
              <a:buClr>
                <a:schemeClr val="bg1"/>
              </a:buClr>
              <a:buSzTx/>
              <a:buFont typeface="+mj-lt"/>
              <a:buAutoNum type="arabicPeriod"/>
              <a:tabLst/>
              <a:defRPr/>
            </a:pPr>
            <a:r>
              <a:rPr kumimoji="0" lang="da-DK" sz="1400" b="1"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Anerkendelse af fællesskaber som en uundværlig del af indsatsen</a:t>
            </a:r>
          </a:p>
          <a:p>
            <a:pPr marR="0" lvl="0" algn="just" defTabSz="914400" rtl="0" eaLnBrk="1" fontAlgn="auto" latinLnBrk="0" hangingPunct="1">
              <a:spcBef>
                <a:spcPts val="0"/>
              </a:spcBef>
              <a:spcAft>
                <a:spcPts val="0"/>
              </a:spcAft>
              <a:buClr>
                <a:schemeClr val="bg1"/>
              </a:buClr>
              <a:buSzTx/>
              <a:tabLst/>
              <a:defRPr/>
            </a:pPr>
            <a:endParaRPr lang="da-DK" sz="1400" b="1" kern="900" spc="10" dirty="0">
              <a:solidFill>
                <a:prstClr val="white"/>
              </a:solidFill>
              <a:latin typeface="KBH Tekst" panose="00000500000000000000" pitchFamily="2" charset="0"/>
              <a:ea typeface="黑体" charset="-122"/>
              <a:cs typeface="Cordia New" charset="0"/>
            </a:endParaRPr>
          </a:p>
          <a:p>
            <a:pPr marR="0" lvl="0" algn="just" defTabSz="914400" rtl="0" eaLnBrk="1" fontAlgn="auto" latinLnBrk="0" hangingPunct="1">
              <a:spcBef>
                <a:spcPts val="0"/>
              </a:spcBef>
              <a:spcAft>
                <a:spcPts val="0"/>
              </a:spcAft>
              <a:buClr>
                <a:schemeClr val="bg1"/>
              </a:buClr>
              <a:buSzTx/>
              <a:tabLst/>
              <a:defRPr/>
            </a:pPr>
            <a:r>
              <a:rPr kumimoji="0" lang="da-DK" sz="140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Inkluderende fællesskaber er afgørende, både hvis vi vil forebygge, at københavnerne kommer i udsatte positioner, og </a:t>
            </a:r>
            <a:r>
              <a:rPr lang="da-DK" sz="1400" kern="900" spc="10" dirty="0">
                <a:solidFill>
                  <a:prstClr val="white"/>
                </a:solidFill>
                <a:latin typeface="KBH Tekst" panose="00000500000000000000" pitchFamily="2" charset="0"/>
                <a:ea typeface="黑体" charset="-122"/>
                <a:cs typeface="Cordia New" charset="0"/>
              </a:rPr>
              <a:t>hvis </a:t>
            </a:r>
            <a:r>
              <a:rPr kumimoji="0" lang="da-DK" sz="140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vi vil hjælpe de københavnere, der er i en udsat position. </a:t>
            </a:r>
            <a:r>
              <a:rPr lang="da-DK" sz="1400" kern="900" spc="10" dirty="0">
                <a:solidFill>
                  <a:prstClr val="white"/>
                </a:solidFill>
                <a:latin typeface="KBH Tekst" panose="00000500000000000000" pitchFamily="2" charset="0"/>
                <a:ea typeface="黑体" charset="-122"/>
                <a:cs typeface="Cordia New" charset="0"/>
              </a:rPr>
              <a:t>Men det sker ikke af sig selv. Frivilligrådet vil derfor arbejde for, at vigtigheden af relationer og fællesskaber anerkendes og bliver en integreret del af det sociale arbejde i København, fx som fast bestanddel i </a:t>
            </a:r>
            <a:r>
              <a:rPr kumimoji="0" lang="da-DK" sz="140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alle handleplaner</a:t>
            </a:r>
            <a:r>
              <a:rPr lang="da-DK" sz="1400" kern="900" spc="10" dirty="0">
                <a:solidFill>
                  <a:prstClr val="white"/>
                </a:solidFill>
                <a:latin typeface="KBH Tekst" panose="00000500000000000000" pitchFamily="2" charset="0"/>
                <a:ea typeface="黑体" charset="-122"/>
                <a:cs typeface="Cordia New" charset="0"/>
              </a:rPr>
              <a:t>.</a:t>
            </a:r>
            <a:endParaRPr kumimoji="0" lang="da-DK" sz="1400" b="1"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endParaRPr>
          </a:p>
          <a:p>
            <a:pPr marL="342900" marR="0" lvl="0" indent="-342900" algn="just" defTabSz="914400" rtl="0" eaLnBrk="1" fontAlgn="auto" latinLnBrk="0" hangingPunct="1">
              <a:spcBef>
                <a:spcPts val="0"/>
              </a:spcBef>
              <a:spcAft>
                <a:spcPts val="0"/>
              </a:spcAft>
              <a:buClr>
                <a:schemeClr val="bg1"/>
              </a:buClr>
              <a:buSzTx/>
              <a:buFont typeface="+mj-lt"/>
              <a:buAutoNum type="arabicPeriod"/>
              <a:tabLst/>
              <a:defRPr/>
            </a:pPr>
            <a:endParaRPr kumimoji="0" lang="da-DK" sz="1400" b="1"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endParaRPr>
          </a:p>
          <a:p>
            <a:pPr marL="342900" marR="0" lvl="0" indent="-342900" algn="just" defTabSz="914400" rtl="0" eaLnBrk="1" fontAlgn="auto" latinLnBrk="0" hangingPunct="1">
              <a:spcBef>
                <a:spcPts val="0"/>
              </a:spcBef>
              <a:spcAft>
                <a:spcPts val="0"/>
              </a:spcAft>
              <a:buClr>
                <a:schemeClr val="bg1"/>
              </a:buClr>
              <a:buSzTx/>
              <a:buFont typeface="+mj-lt"/>
              <a:buAutoNum type="arabicPeriod" startAt="2"/>
              <a:tabLst/>
              <a:defRPr/>
            </a:pPr>
            <a:r>
              <a:rPr kumimoji="0" lang="da-DK" sz="1400" b="1"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Styrkelse af viden, erfaring og kompetencer på tværs</a:t>
            </a:r>
          </a:p>
          <a:p>
            <a:pPr algn="just">
              <a:buClr>
                <a:schemeClr val="bg1"/>
              </a:buClr>
              <a:defRPr/>
            </a:pPr>
            <a:endParaRPr kumimoji="0" lang="da-DK" sz="140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endParaRPr>
          </a:p>
          <a:p>
            <a:pPr algn="just">
              <a:buClr>
                <a:schemeClr val="bg1"/>
              </a:buClr>
              <a:defRPr/>
            </a:pPr>
            <a:r>
              <a:rPr kumimoji="0" lang="da-DK" sz="140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En ting er at sige, at flere københavnere i og på kanten af udsatte positioner skal inkluderes i fællesskaber og måske selv være frivillige, noget andet er at gøre det i praksis. </a:t>
            </a:r>
            <a:r>
              <a:rPr lang="da-DK" sz="1400" kern="900" spc="10" dirty="0">
                <a:solidFill>
                  <a:prstClr val="white"/>
                </a:solidFill>
                <a:latin typeface="KBH Tekst" panose="00000500000000000000" pitchFamily="2" charset="0"/>
                <a:ea typeface="黑体" charset="-122"/>
                <a:cs typeface="Cordia New" charset="0"/>
              </a:rPr>
              <a:t>Det kræver, at medarbejderne i kommunale indsatser har viden om ensomhed, </a:t>
            </a:r>
            <a:r>
              <a:rPr lang="da-DK" sz="1400" kern="900" spc="10" dirty="0" err="1">
                <a:solidFill>
                  <a:prstClr val="white"/>
                </a:solidFill>
                <a:latin typeface="KBH Tekst" panose="00000500000000000000" pitchFamily="2" charset="0"/>
                <a:ea typeface="黑体" charset="-122"/>
                <a:cs typeface="Cordia New" charset="0"/>
              </a:rPr>
              <a:t>relationsdannelse</a:t>
            </a:r>
            <a:r>
              <a:rPr lang="da-DK" sz="1400" kern="900" spc="10" dirty="0">
                <a:solidFill>
                  <a:prstClr val="white"/>
                </a:solidFill>
                <a:latin typeface="KBH Tekst" panose="00000500000000000000" pitchFamily="2" charset="0"/>
                <a:ea typeface="黑体" charset="-122"/>
                <a:cs typeface="Cordia New" charset="0"/>
              </a:rPr>
              <a:t> og civilsamfundet, så de kan være med til at bygge bro fra sociale indsatser til fællesskaber. Og omvendt kræver det, at civilsamfundsorganisationerne har større kendskab til de kommunale logikker og indsatser. </a:t>
            </a:r>
            <a:r>
              <a:rPr kumimoji="0" lang="da-DK" sz="140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Frivilligrådet vil arbejde for at styrke det gensidige kendskab mellem kommune og civilsamfund, fx gennem fælles </a:t>
            </a:r>
            <a:r>
              <a:rPr lang="da-DK" sz="1400" kern="900" spc="10" dirty="0">
                <a:solidFill>
                  <a:prstClr val="white"/>
                </a:solidFill>
                <a:latin typeface="KBH Tekst" panose="00000500000000000000" pitchFamily="2" charset="0"/>
                <a:ea typeface="黑体" charset="-122"/>
                <a:cs typeface="Cordia New" charset="0"/>
              </a:rPr>
              <a:t>k</a:t>
            </a:r>
            <a:r>
              <a:rPr kumimoji="0" lang="da-DK" sz="1400" i="0" u="none" strike="noStrike" kern="900" cap="none" spc="10" normalizeH="0" baseline="0" noProof="0" dirty="0" err="1">
                <a:ln>
                  <a:noFill/>
                </a:ln>
                <a:solidFill>
                  <a:prstClr val="white"/>
                </a:solidFill>
                <a:effectLst/>
                <a:uLnTx/>
                <a:uFillTx/>
                <a:latin typeface="KBH Tekst" panose="00000500000000000000" pitchFamily="2" charset="0"/>
                <a:ea typeface="黑体" charset="-122"/>
                <a:cs typeface="Cordia New" charset="0"/>
              </a:rPr>
              <a:t>ompetenceudvikling</a:t>
            </a:r>
            <a:r>
              <a:rPr kumimoji="0" lang="da-DK" sz="140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 og praktikordninger. </a:t>
            </a:r>
          </a:p>
          <a:p>
            <a:pPr algn="just">
              <a:buClr>
                <a:schemeClr val="bg1"/>
              </a:buClr>
              <a:defRPr/>
            </a:pPr>
            <a:endParaRPr kumimoji="0" lang="da-DK" sz="1400" b="1"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endParaRPr>
          </a:p>
          <a:p>
            <a:pPr marL="342900" marR="0" lvl="0" indent="-342900" algn="just" defTabSz="914400" rtl="0" eaLnBrk="1" fontAlgn="auto" latinLnBrk="0" hangingPunct="1">
              <a:spcBef>
                <a:spcPts val="0"/>
              </a:spcBef>
              <a:spcAft>
                <a:spcPts val="0"/>
              </a:spcAft>
              <a:buClr>
                <a:schemeClr val="bg1"/>
              </a:buClr>
              <a:buSzTx/>
              <a:buFont typeface="+mj-lt"/>
              <a:buAutoNum type="arabicPeriod" startAt="3"/>
              <a:tabLst/>
              <a:defRPr/>
            </a:pPr>
            <a:r>
              <a:rPr kumimoji="0" lang="da-DK" sz="1400" b="1"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Udvikling af frivillighedens infrastruktur</a:t>
            </a:r>
          </a:p>
          <a:p>
            <a:pPr marL="285750" marR="0" lvl="0" indent="-285750" algn="just" defTabSz="914400" rtl="0" eaLnBrk="1" fontAlgn="auto" latinLnBrk="0" hangingPunct="1">
              <a:spcBef>
                <a:spcPts val="0"/>
              </a:spcBef>
              <a:spcAft>
                <a:spcPts val="0"/>
              </a:spcAft>
              <a:buClr>
                <a:srgbClr val="3D9F9D"/>
              </a:buClr>
              <a:buSzTx/>
              <a:buFontTx/>
              <a:buChar char="-"/>
              <a:tabLst/>
              <a:defRPr/>
            </a:pPr>
            <a:endParaRPr lang="da-DK" sz="1400" kern="900" spc="10" dirty="0">
              <a:solidFill>
                <a:prstClr val="white"/>
              </a:solidFill>
              <a:latin typeface="KBH Tekst" panose="00000500000000000000" pitchFamily="2" charset="0"/>
              <a:ea typeface="黑体" charset="-122"/>
              <a:cs typeface="Cordia New" charset="0"/>
            </a:endParaRPr>
          </a:p>
          <a:p>
            <a:pPr algn="just">
              <a:buClr>
                <a:srgbClr val="3D9F9D"/>
              </a:buClr>
              <a:defRPr/>
            </a:pPr>
            <a:r>
              <a:rPr lang="da-DK" sz="1400" kern="900" spc="10" dirty="0">
                <a:solidFill>
                  <a:prstClr val="white"/>
                </a:solidFill>
                <a:latin typeface="KBH Tekst" panose="00000500000000000000" pitchFamily="2" charset="0"/>
                <a:ea typeface="黑体" charset="-122"/>
                <a:cs typeface="Cordia New" charset="0"/>
              </a:rPr>
              <a:t>Nogen gange er det ikke tilbud, muligheder eller fællesskaber, der mangler, men adgangen til dem, eller det man kunne kalde den sociale infrastruktur. Det, der gør, at inklusion i fællesskabet er andet end en teoretisk mulighed. At man rent faktisk kommer fra sit hjem over i foreningen. Eller fra værestedet til det velmenende arrangement. Frivilligrådet vil derfor arbejde for, at der udvikles en social infrastruktur i København, der sikrer alle københavnere reel adgang til de frivillige fællesskaber. Det kan spænde fra det helt lavpraktiske som transporten til det mere relationelle som fx følgeordninger, mentorer o.l., der støtter mennesker i udsathed i at være deltagende. </a:t>
            </a:r>
          </a:p>
          <a:p>
            <a:pPr marL="285750" indent="-285750" algn="just">
              <a:buClr>
                <a:srgbClr val="3D9F9D"/>
              </a:buClr>
              <a:buFontTx/>
              <a:buChar char="-"/>
              <a:defRPr/>
            </a:pPr>
            <a:endParaRPr lang="da-DK" dirty="0">
              <a:solidFill>
                <a:srgbClr val="000000"/>
              </a:solidFill>
              <a:latin typeface="KBH Tekst" panose="00000500000000000000" pitchFamily="2" charset="0"/>
              <a:ea typeface="Calibri" panose="020F0502020204030204" pitchFamily="34" charset="0"/>
              <a:cs typeface="Arial" panose="020B0604020202020204" pitchFamily="34" charset="0"/>
            </a:endParaRPr>
          </a:p>
          <a:p>
            <a:pPr marL="285750" indent="-285750" algn="just">
              <a:buClr>
                <a:srgbClr val="3D9F9D"/>
              </a:buClr>
              <a:buFontTx/>
              <a:buChar char="-"/>
              <a:defRPr/>
            </a:pPr>
            <a:endParaRPr lang="da-DK" sz="1800" dirty="0">
              <a:solidFill>
                <a:srgbClr val="000000"/>
              </a:solidFill>
              <a:effectLst/>
              <a:latin typeface="KBH Tekst" panose="00000500000000000000" pitchFamily="2" charset="0"/>
              <a:ea typeface="Calibri" panose="020F0502020204030204" pitchFamily="34" charset="0"/>
              <a:cs typeface="Arial" panose="020B0604020202020204" pitchFamily="34" charset="0"/>
            </a:endParaRPr>
          </a:p>
          <a:p>
            <a:pPr marL="285750" indent="-285750" algn="just">
              <a:buClr>
                <a:srgbClr val="3D9F9D"/>
              </a:buClr>
              <a:buFontTx/>
              <a:buChar char="-"/>
              <a:defRPr/>
            </a:pPr>
            <a:endParaRPr lang="da-DK" sz="1800" dirty="0">
              <a:solidFill>
                <a:srgbClr val="000000"/>
              </a:solidFill>
              <a:effectLst/>
              <a:latin typeface="KBH Tekst" panose="00000500000000000000" pitchFamily="2" charset="0"/>
              <a:ea typeface="Calibri" panose="020F0502020204030204" pitchFamily="34" charset="0"/>
              <a:cs typeface="Arial" panose="020B0604020202020204" pitchFamily="34" charset="0"/>
            </a:endParaRPr>
          </a:p>
          <a:p>
            <a:pPr marL="285750" marR="0" lvl="0" indent="-285750" algn="just" defTabSz="914400" rtl="0" eaLnBrk="1" fontAlgn="auto" latinLnBrk="0" hangingPunct="1">
              <a:spcBef>
                <a:spcPts val="0"/>
              </a:spcBef>
              <a:spcAft>
                <a:spcPts val="0"/>
              </a:spcAft>
              <a:buClr>
                <a:srgbClr val="3D9F9D"/>
              </a:buClr>
              <a:buSzTx/>
              <a:buFontTx/>
              <a:buChar char="-"/>
              <a:tabLst/>
              <a:defRPr/>
            </a:pPr>
            <a:endParaRPr kumimoji="0" lang="da-DK" sz="1400" b="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endParaRPr>
          </a:p>
        </p:txBody>
      </p:sp>
    </p:spTree>
    <p:extLst>
      <p:ext uri="{BB962C8B-B14F-4D97-AF65-F5344CB8AC3E}">
        <p14:creationId xmlns:p14="http://schemas.microsoft.com/office/powerpoint/2010/main" val="365422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623455" y="2030881"/>
            <a:ext cx="10958944" cy="4401205"/>
          </a:xfrm>
          <a:prstGeom prst="rect">
            <a:avLst/>
          </a:prstGeom>
        </p:spPr>
        <p:txBody>
          <a:bodyPr wrap="square" numCol="1" spcCol="288000">
            <a:spAutoFit/>
          </a:bodyPr>
          <a:lstStyle/>
          <a:p>
            <a:pPr algn="just">
              <a:buClr>
                <a:srgbClr val="3D9F9D"/>
              </a:buClr>
              <a:defRPr/>
            </a:pPr>
            <a:r>
              <a:rPr kumimoji="0" lang="da-DK" sz="1400" b="0" i="0" u="none" strike="noStrike" kern="900" cap="none" spc="10" normalizeH="0" baseline="0" noProof="0" dirty="0">
                <a:ln>
                  <a:noFill/>
                </a:ln>
                <a:solidFill>
                  <a:prstClr val="black"/>
                </a:solidFill>
                <a:effectLst/>
                <a:uLnTx/>
                <a:uFillTx/>
                <a:latin typeface="KBH Tekst" panose="00000500000000000000" pitchFamily="2" charset="0"/>
                <a:ea typeface="黑体" charset="-122"/>
                <a:cs typeface="Cordia New" charset="0"/>
              </a:rPr>
              <a:t>Nye og mere ambitiøse samarbejder på tværs af fagskel og sektorer kræver, at styrken i civilsamfundet bakkes op af den nødvendige politiske vilje og økonomiske ressourcer. </a:t>
            </a:r>
          </a:p>
          <a:p>
            <a:pPr algn="just">
              <a:buClr>
                <a:srgbClr val="3D9F9D"/>
              </a:buClr>
              <a:defRPr/>
            </a:pPr>
            <a:endParaRPr lang="da-DK" sz="1400" kern="900" spc="10" dirty="0">
              <a:solidFill>
                <a:prstClr val="black"/>
              </a:solidFill>
              <a:latin typeface="KBH Tekst" panose="00000500000000000000" pitchFamily="2" charset="0"/>
              <a:ea typeface="黑体" charset="-122"/>
              <a:cs typeface="Cordia New" charset="0"/>
            </a:endParaRPr>
          </a:p>
          <a:p>
            <a:pPr algn="just">
              <a:buClr>
                <a:srgbClr val="3D9F9D"/>
              </a:buClr>
              <a:defRPr/>
            </a:pPr>
            <a:r>
              <a:rPr lang="da-DK" sz="1400" kern="900" spc="10" dirty="0">
                <a:solidFill>
                  <a:prstClr val="black"/>
                </a:solidFill>
                <a:latin typeface="KBH Tekst" panose="00000500000000000000" pitchFamily="2" charset="0"/>
                <a:ea typeface="黑体" charset="-122"/>
                <a:cs typeface="Cordia New" charset="0"/>
              </a:rPr>
              <a:t>Civilsamfundet løfter allerede i dag en kæmpe opgave i København – hver dag. Det sker bl.a. via dybdekendskab og kontakt til målgrupperne samt viden om, hvilke problemstillinger der fylder, men også hvilke potentielle løsninger, der kan modvirke dem. Oversættelsen af målgruppernes konkrete behov og situation til generelle indsatser og tilbud, er afgørende for at skabe indsatser, der virker. Det kræver sikre rammevilkår frem for projektbevillinger, løse ansættelser og tilfældige samarbejder. Der er behov for at bevare civilsamfundets autonomi og fleksibilitet, men det skal ske samtidig med, at rammevilkårene stabiliseres og arbejdet med organisationerne professionaliseres og differentieres. </a:t>
            </a:r>
          </a:p>
          <a:p>
            <a:pPr algn="just">
              <a:buClr>
                <a:srgbClr val="3D9F9D"/>
              </a:buClr>
              <a:defRPr/>
            </a:pPr>
            <a:endParaRPr lang="da-DK" sz="1400" kern="900" spc="10" dirty="0">
              <a:solidFill>
                <a:prstClr val="black"/>
              </a:solidFill>
              <a:latin typeface="KBH Tekst" panose="00000500000000000000" pitchFamily="2" charset="0"/>
              <a:ea typeface="黑体" charset="-122"/>
              <a:cs typeface="Cordia New" charset="0"/>
            </a:endParaRPr>
          </a:p>
          <a:p>
            <a:pPr algn="just">
              <a:buClr>
                <a:srgbClr val="3D9F9D"/>
              </a:buClr>
              <a:defRPr/>
            </a:pPr>
            <a:r>
              <a:rPr lang="da-DK" sz="1400" kern="900" spc="10" dirty="0">
                <a:solidFill>
                  <a:prstClr val="black"/>
                </a:solidFill>
                <a:latin typeface="KBH Tekst" panose="00000500000000000000" pitchFamily="2" charset="0"/>
                <a:ea typeface="黑体" charset="-122"/>
                <a:cs typeface="Cordia New" charset="0"/>
              </a:rPr>
              <a:t>Der sker i disse år en kapacitetsopbygning og professionalisering af mange civilsamfundsorganisationer, der gør dem i stand til at møde såvel de politiske krav som fondenes ønsker om effektmåling og gennemsigtighed, men samtidig er der også en gruppe af organisationer, der er udfordret på kapacitet, økonomi og ledelse. Derudover ser vi en stigende grad af eventfrivillighed, ad hoc frivillighed og lignende, der med simple koncepter engagerer mange hurtigt om en konkret sag eller målgruppe. København rummer eksempler på det hele.</a:t>
            </a:r>
          </a:p>
          <a:p>
            <a:pPr algn="just">
              <a:buClr>
                <a:srgbClr val="3D9F9D"/>
              </a:buClr>
              <a:defRPr/>
            </a:pPr>
            <a:endParaRPr lang="da-DK" sz="1400" kern="900" spc="10" dirty="0">
              <a:solidFill>
                <a:prstClr val="black"/>
              </a:solidFill>
              <a:latin typeface="KBH Tekst" panose="00000500000000000000" pitchFamily="2" charset="0"/>
              <a:ea typeface="黑体" charset="-122"/>
              <a:cs typeface="Cordia New" charset="0"/>
            </a:endParaRPr>
          </a:p>
          <a:p>
            <a:pPr algn="just">
              <a:buClr>
                <a:srgbClr val="3D9F9D"/>
              </a:buClr>
              <a:defRPr/>
            </a:pPr>
            <a:r>
              <a:rPr lang="da-DK" sz="1400" kern="900" spc="10" dirty="0">
                <a:solidFill>
                  <a:prstClr val="black"/>
                </a:solidFill>
                <a:latin typeface="KBH Tekst" panose="00000500000000000000" pitchFamily="2" charset="0"/>
                <a:ea typeface="黑体" charset="-122"/>
                <a:cs typeface="Cordia New" charset="0"/>
              </a:rPr>
              <a:t>Hvis civilsamfundet skal bidrage mere til løsningen af Københavns komplekse problemer, er der behov for både stabilitet, opmærksomhed, politiske beslutninger og økonomiske midler. Frivilligrådet vil derfor arbejde for, at udviklingen af nye samarbejder, indsatser og projektformer følges af nye finansieringsmodeller, stabile rammevilkår og en professionalisering af samarbejdet, der kan rumme civilsamfundets diversitet. </a:t>
            </a:r>
          </a:p>
        </p:txBody>
      </p:sp>
      <p:sp>
        <p:nvSpPr>
          <p:cNvPr id="6" name="Rektangel 5">
            <a:extLst>
              <a:ext uri="{FF2B5EF4-FFF2-40B4-BE49-F238E27FC236}">
                <a16:creationId xmlns:a16="http://schemas.microsoft.com/office/drawing/2014/main" id="{5123B90E-BB3E-224C-9BA8-26FAF668D1A7}"/>
              </a:ext>
            </a:extLst>
          </p:cNvPr>
          <p:cNvSpPr/>
          <p:nvPr/>
        </p:nvSpPr>
        <p:spPr>
          <a:xfrm>
            <a:off x="623455" y="546310"/>
            <a:ext cx="10713316" cy="132343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2500" b="1" u="none" strike="noStrike" kern="1200" cap="none" spc="0" normalizeH="0" baseline="0" dirty="0">
                <a:ln>
                  <a:noFill/>
                </a:ln>
                <a:solidFill>
                  <a:prstClr val="black"/>
                </a:solidFill>
                <a:effectLst/>
                <a:uLnTx/>
                <a:uFillTx/>
                <a:latin typeface="KBH Tekst" panose="00000500000000000000" pitchFamily="2" charset="0"/>
                <a:ea typeface="Publico Headline Light" charset="0"/>
                <a:cs typeface="Publico Headline Light" charset="0"/>
              </a:rPr>
              <a:t>3. Fra </a:t>
            </a:r>
            <a:r>
              <a:rPr kumimoji="0" lang="sv-SE" sz="2500" b="1" u="none" strike="noStrike" kern="1200" cap="none" spc="0" normalizeH="0" baseline="0" dirty="0" err="1">
                <a:ln>
                  <a:noFill/>
                </a:ln>
                <a:solidFill>
                  <a:prstClr val="black"/>
                </a:solidFill>
                <a:effectLst/>
                <a:uLnTx/>
                <a:uFillTx/>
                <a:latin typeface="KBH Tekst" panose="00000500000000000000" pitchFamily="2" charset="0"/>
                <a:ea typeface="Publico Headline Light" charset="0"/>
                <a:cs typeface="Publico Headline Light" charset="0"/>
              </a:rPr>
              <a:t>midlertidighed</a:t>
            </a:r>
            <a:r>
              <a:rPr kumimoji="0" lang="sv-SE" sz="2500" b="1" u="none" strike="noStrike" kern="1200" cap="none" spc="0" normalizeH="0" baseline="0" dirty="0">
                <a:ln>
                  <a:noFill/>
                </a:ln>
                <a:solidFill>
                  <a:prstClr val="black"/>
                </a:solidFill>
                <a:effectLst/>
                <a:uLnTx/>
                <a:uFillTx/>
                <a:latin typeface="KBH Tekst" panose="00000500000000000000" pitchFamily="2" charset="0"/>
                <a:ea typeface="Publico Headline Light" charset="0"/>
                <a:cs typeface="Publico Headline Light" charset="0"/>
              </a:rPr>
              <a:t> </a:t>
            </a:r>
            <a:r>
              <a:rPr kumimoji="0" lang="sv-SE" sz="2500" b="1" u="none" strike="noStrike" kern="1200" cap="none" spc="0" normalizeH="0" baseline="0" dirty="0" err="1">
                <a:ln>
                  <a:noFill/>
                </a:ln>
                <a:solidFill>
                  <a:prstClr val="black"/>
                </a:solidFill>
                <a:effectLst/>
                <a:uLnTx/>
                <a:uFillTx/>
                <a:latin typeface="KBH Tekst" panose="00000500000000000000" pitchFamily="2" charset="0"/>
                <a:ea typeface="Publico Headline Light" charset="0"/>
                <a:cs typeface="Publico Headline Light" charset="0"/>
              </a:rPr>
              <a:t>til</a:t>
            </a:r>
            <a:r>
              <a:rPr kumimoji="0" lang="sv-SE" sz="2500" b="1" u="none" strike="noStrike" kern="1200" cap="none" spc="0" normalizeH="0" baseline="0" dirty="0">
                <a:ln>
                  <a:noFill/>
                </a:ln>
                <a:solidFill>
                  <a:prstClr val="black"/>
                </a:solidFill>
                <a:effectLst/>
                <a:uLnTx/>
                <a:uFillTx/>
                <a:latin typeface="KBH Tekst" panose="00000500000000000000" pitchFamily="2" charset="0"/>
                <a:ea typeface="Publico Headline Light" charset="0"/>
                <a:cs typeface="Publico Headline Light" charset="0"/>
              </a:rPr>
              <a:t> stabile </a:t>
            </a:r>
            <a:r>
              <a:rPr kumimoji="0" lang="sv-SE" sz="2500" b="1" u="none" strike="noStrike" kern="1200" cap="none" spc="0" normalizeH="0" baseline="0" dirty="0" err="1">
                <a:ln>
                  <a:noFill/>
                </a:ln>
                <a:solidFill>
                  <a:prstClr val="black"/>
                </a:solidFill>
                <a:effectLst/>
                <a:uLnTx/>
                <a:uFillTx/>
                <a:latin typeface="KBH Tekst" panose="00000500000000000000" pitchFamily="2" charset="0"/>
                <a:ea typeface="Publico Headline Light" charset="0"/>
                <a:cs typeface="Publico Headline Light" charset="0"/>
              </a:rPr>
              <a:t>rammevilkår</a:t>
            </a:r>
            <a:endParaRPr lang="da-DK" sz="2500" b="1" dirty="0">
              <a:solidFill>
                <a:prstClr val="black"/>
              </a:solidFill>
              <a:latin typeface="KBH Tekst" panose="00000500000000000000" pitchFamily="2" charset="0"/>
              <a:ea typeface="Publico Headline Light" charset="0"/>
              <a:cs typeface="Publico Headline Light"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sz="2500" b="1" dirty="0">
                <a:solidFill>
                  <a:schemeClr val="accent2">
                    <a:lumMod val="75000"/>
                  </a:schemeClr>
                </a:solidFill>
                <a:latin typeface="KBH Tekst" panose="00000500000000000000" pitchFamily="2" charset="0"/>
                <a:ea typeface="Publico Headline Light" charset="0"/>
                <a:cs typeface="Publico Headline Light" charset="0"/>
              </a:rPr>
              <a:t>Det frivillige sociale område kan meget mere, men det kræver ordentlige vilkår, hvis potentialet skal indfries</a:t>
            </a:r>
            <a:endParaRPr kumimoji="0" lang="sv-SE" sz="2500" b="1" u="none" strike="noStrike" kern="1200" cap="none" spc="0" normalizeH="0" baseline="0" dirty="0">
              <a:ln>
                <a:noFill/>
              </a:ln>
              <a:solidFill>
                <a:schemeClr val="accent2">
                  <a:lumMod val="75000"/>
                </a:schemeClr>
              </a:solidFill>
              <a:effectLst/>
              <a:uLnTx/>
              <a:uFillTx/>
              <a:latin typeface="KBH Tekst" panose="00000500000000000000" pitchFamily="2" charset="0"/>
              <a:ea typeface="Publico Headline Light" charset="0"/>
              <a:cs typeface="Publico Headline Light" charset="0"/>
            </a:endParaRPr>
          </a:p>
        </p:txBody>
      </p:sp>
      <p:sp>
        <p:nvSpPr>
          <p:cNvPr id="8" name="Pladsholder til slidenummer 1">
            <a:extLst>
              <a:ext uri="{FF2B5EF4-FFF2-40B4-BE49-F238E27FC236}">
                <a16:creationId xmlns:a16="http://schemas.microsoft.com/office/drawing/2014/main" id="{DCB7E9EC-62FF-A948-A599-E1A8FA1F3055}"/>
              </a:ext>
            </a:extLst>
          </p:cNvPr>
          <p:cNvSpPr>
            <a:spLocks noGrp="1"/>
          </p:cNvSpPr>
          <p:nvPr>
            <p:ph type="sldNum" sz="quarter" idx="12"/>
          </p:nvPr>
        </p:nvSpPr>
        <p:spPr>
          <a:xfrm>
            <a:off x="8610599" y="6300930"/>
            <a:ext cx="2971799" cy="501650"/>
          </a:xfrm>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9FCF17A3-473B-A44F-8781-B6B87462633A}" type="slidenum">
              <a:rPr kumimoji="0" lang="da-DK" sz="1000" b="0" i="0" u="none" strike="noStrike" kern="1200" cap="none" spc="0" normalizeH="0" baseline="0" noProof="0" smtClean="0">
                <a:ln>
                  <a:noFill/>
                </a:ln>
                <a:solidFill>
                  <a:prstClr val="black">
                    <a:tint val="75000"/>
                  </a:prstClr>
                </a:solidFill>
                <a:effectLst/>
                <a:uLnTx/>
                <a:uFillTx/>
                <a:latin typeface="Georgia" panose="02040502050405020303"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da-DK" sz="1000" b="0" i="0" u="none" strike="noStrike" kern="1200" cap="none" spc="0" normalizeH="0" baseline="0" noProof="0" dirty="0">
              <a:ln>
                <a:noFill/>
              </a:ln>
              <a:solidFill>
                <a:prstClr val="black">
                  <a:tint val="75000"/>
                </a:prstClr>
              </a:solidFill>
              <a:effectLst/>
              <a:uLnTx/>
              <a:uFillTx/>
              <a:latin typeface="Georgia" panose="02040502050405020303" pitchFamily="18" charset="0"/>
              <a:ea typeface="+mn-ea"/>
              <a:cs typeface="+mn-cs"/>
            </a:endParaRPr>
          </a:p>
        </p:txBody>
      </p:sp>
    </p:spTree>
    <p:extLst>
      <p:ext uri="{BB962C8B-B14F-4D97-AF65-F5344CB8AC3E}">
        <p14:creationId xmlns:p14="http://schemas.microsoft.com/office/powerpoint/2010/main" val="3807756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64C66D5A-3B6F-6EA0-9CF6-BBF649E5735D}"/>
              </a:ext>
            </a:extLst>
          </p:cNvPr>
          <p:cNvSpPr/>
          <p:nvPr/>
        </p:nvSpPr>
        <p:spPr>
          <a:xfrm>
            <a:off x="623455" y="631075"/>
            <a:ext cx="10958944" cy="5647700"/>
          </a:xfrm>
          <a:prstGeom prst="rect">
            <a:avLst/>
          </a:prstGeom>
        </p:spPr>
        <p:txBody>
          <a:bodyPr wrap="square" numCol="1" spcCol="288000">
            <a:spAutoFit/>
          </a:bodyPr>
          <a:lstStyle/>
          <a:p>
            <a:pPr marL="0" marR="0" lvl="0" indent="0" algn="just" defTabSz="914400" rtl="0" eaLnBrk="1" fontAlgn="auto" latinLnBrk="0" hangingPunct="1">
              <a:lnSpc>
                <a:spcPct val="100000"/>
              </a:lnSpc>
              <a:spcBef>
                <a:spcPts val="0"/>
              </a:spcBef>
              <a:spcAft>
                <a:spcPts val="0"/>
              </a:spcAft>
              <a:buClr>
                <a:srgbClr val="3D9F9D"/>
              </a:buClr>
              <a:buSzTx/>
              <a:buFontTx/>
              <a:buNone/>
              <a:tabLst/>
              <a:defRPr/>
            </a:pPr>
            <a:r>
              <a:rPr kumimoji="0" lang="da-DK" sz="2500" b="1"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Mærkesager: Fra midlertidighed til stabile rammevilkår</a:t>
            </a:r>
          </a:p>
          <a:p>
            <a:pPr marL="0" marR="0" lvl="0" indent="0" algn="just" defTabSz="914400" rtl="0" eaLnBrk="1" fontAlgn="auto" latinLnBrk="0" hangingPunct="1">
              <a:lnSpc>
                <a:spcPct val="100000"/>
              </a:lnSpc>
              <a:spcBef>
                <a:spcPts val="0"/>
              </a:spcBef>
              <a:spcAft>
                <a:spcPts val="0"/>
              </a:spcAft>
              <a:buClr>
                <a:srgbClr val="3D9F9D"/>
              </a:buClr>
              <a:buSzTx/>
              <a:buFontTx/>
              <a:buNone/>
              <a:tabLst/>
              <a:defRPr/>
            </a:pPr>
            <a:endParaRPr kumimoji="0" lang="da-DK" sz="1400" b="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endParaRPr>
          </a:p>
          <a:p>
            <a:pPr marL="342900" marR="0" lvl="0" indent="-342900" algn="just" defTabSz="914400" rtl="0" eaLnBrk="1" fontAlgn="auto" latinLnBrk="0" hangingPunct="1">
              <a:lnSpc>
                <a:spcPct val="100000"/>
              </a:lnSpc>
              <a:spcBef>
                <a:spcPts val="0"/>
              </a:spcBef>
              <a:spcAft>
                <a:spcPts val="0"/>
              </a:spcAft>
              <a:buClr>
                <a:schemeClr val="bg1"/>
              </a:buClr>
              <a:buSzTx/>
              <a:buFont typeface="+mj-lt"/>
              <a:buAutoNum type="arabicPeriod"/>
              <a:tabLst/>
              <a:defRPr/>
            </a:pPr>
            <a:r>
              <a:rPr kumimoji="0" lang="da-DK" sz="1400" b="1"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Sikring af mere stabil finansiering</a:t>
            </a:r>
          </a:p>
          <a:p>
            <a:pPr marR="0" lvl="0" algn="just" defTabSz="914400" rtl="0" eaLnBrk="1" fontAlgn="auto" latinLnBrk="0" hangingPunct="1">
              <a:lnSpc>
                <a:spcPct val="100000"/>
              </a:lnSpc>
              <a:spcBef>
                <a:spcPts val="0"/>
              </a:spcBef>
              <a:spcAft>
                <a:spcPts val="0"/>
              </a:spcAft>
              <a:buClr>
                <a:schemeClr val="bg1"/>
              </a:buClr>
              <a:buSzTx/>
              <a:tabLst/>
              <a:defRPr/>
            </a:pPr>
            <a:endParaRPr kumimoji="0" lang="da-DK" sz="1400" b="1"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endParaRPr>
          </a:p>
          <a:p>
            <a:pPr marR="0" lvl="0" algn="just" defTabSz="914400" rtl="0" eaLnBrk="1" fontAlgn="auto" latinLnBrk="0" hangingPunct="1">
              <a:lnSpc>
                <a:spcPct val="100000"/>
              </a:lnSpc>
              <a:spcBef>
                <a:spcPts val="0"/>
              </a:spcBef>
              <a:spcAft>
                <a:spcPts val="0"/>
              </a:spcAft>
              <a:buClr>
                <a:schemeClr val="bg1"/>
              </a:buClr>
              <a:buSzTx/>
              <a:tabLst/>
              <a:defRPr/>
            </a:pPr>
            <a:r>
              <a:rPr kumimoji="0" lang="da-DK" sz="140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Hvis civilsamfundets potentiale skal indfries, er der behov for et grundlæggende løft af rammevilkårene, der sikrer tilstrækkelig finansiering og finansieringsmodeller, der er gennemsigtige og langsigtede, så organisationerne kender deres vilkår og muligheder. Frivilligrådet vil konkret arbejde for en tredeling af finansieringen, der indeholder grundfinansiering, støtte til aktiviteter og udviklingsstøtte. </a:t>
            </a:r>
          </a:p>
          <a:p>
            <a:pPr marR="0" lvl="0" algn="just" defTabSz="914400" rtl="0" eaLnBrk="1" fontAlgn="auto" latinLnBrk="0" hangingPunct="1">
              <a:lnSpc>
                <a:spcPct val="100000"/>
              </a:lnSpc>
              <a:spcBef>
                <a:spcPts val="0"/>
              </a:spcBef>
              <a:spcAft>
                <a:spcPts val="0"/>
              </a:spcAft>
              <a:buClr>
                <a:schemeClr val="bg1"/>
              </a:buClr>
              <a:buSzTx/>
              <a:tabLst/>
              <a:defRPr/>
            </a:pPr>
            <a:endParaRPr kumimoji="0" lang="da-DK" sz="1400" b="1"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endParaRPr>
          </a:p>
          <a:p>
            <a:pPr marL="342900" marR="0" lvl="0" indent="-342900" algn="just" defTabSz="914400" rtl="0" eaLnBrk="1" fontAlgn="auto" latinLnBrk="0" hangingPunct="1">
              <a:lnSpc>
                <a:spcPct val="100000"/>
              </a:lnSpc>
              <a:spcBef>
                <a:spcPts val="0"/>
              </a:spcBef>
              <a:spcAft>
                <a:spcPts val="0"/>
              </a:spcAft>
              <a:buClr>
                <a:schemeClr val="bg1"/>
              </a:buClr>
              <a:buSzTx/>
              <a:buFont typeface="+mj-lt"/>
              <a:buAutoNum type="arabicPeriod" startAt="2"/>
              <a:tabLst/>
              <a:defRPr/>
            </a:pPr>
            <a:r>
              <a:rPr kumimoji="0" lang="da-DK" sz="1400" b="1"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Professionalisering og differentiering af samarbejdet</a:t>
            </a:r>
          </a:p>
          <a:p>
            <a:pPr marR="0" lvl="0" algn="just" defTabSz="914400" rtl="0" eaLnBrk="1" fontAlgn="auto" latinLnBrk="0" hangingPunct="1">
              <a:lnSpc>
                <a:spcPct val="100000"/>
              </a:lnSpc>
              <a:spcBef>
                <a:spcPts val="0"/>
              </a:spcBef>
              <a:spcAft>
                <a:spcPts val="0"/>
              </a:spcAft>
              <a:buClr>
                <a:schemeClr val="bg1"/>
              </a:buClr>
              <a:buSzTx/>
              <a:tabLst/>
              <a:defRPr/>
            </a:pPr>
            <a:endParaRPr kumimoji="0" lang="da-DK" sz="1400" b="1"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endParaRPr>
          </a:p>
          <a:p>
            <a:pPr marR="0" lvl="0" algn="just" defTabSz="914400" rtl="0" eaLnBrk="1" fontAlgn="auto" latinLnBrk="0" hangingPunct="1">
              <a:lnSpc>
                <a:spcPct val="100000"/>
              </a:lnSpc>
              <a:spcBef>
                <a:spcPts val="0"/>
              </a:spcBef>
              <a:spcAft>
                <a:spcPts val="0"/>
              </a:spcAft>
              <a:buClr>
                <a:schemeClr val="bg1"/>
              </a:buClr>
              <a:buSzTx/>
              <a:tabLst/>
              <a:defRPr/>
            </a:pPr>
            <a:r>
              <a:rPr lang="da-DK" sz="1400" kern="900" spc="10" dirty="0">
                <a:solidFill>
                  <a:prstClr val="white"/>
                </a:solidFill>
                <a:latin typeface="KBH Tekst" panose="00000500000000000000" pitchFamily="2" charset="0"/>
                <a:ea typeface="黑体" charset="-122"/>
                <a:cs typeface="Cordia New" charset="0"/>
              </a:rPr>
              <a:t>København har som landets hovedstad et meget rigt og meget differentieret civilsamfund. Fra helt små til meget store organisationer. Fra nye til gamle og traditionsbundne. Nogen kan klare sig selv, andre kræver et mere håndholdt samarbejde, hvis deres potentiale skal komme til dets ret. Frivilligrådet vil arbejde for, at der opbygges bedre viden og kendskab til de forskellige organisationers behov og vilkår, og at der udvikles rammevilkår i kommunen, der matcher hele paletten af organisationer.</a:t>
            </a:r>
            <a:endParaRPr kumimoji="0" lang="da-DK" sz="140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endParaRPr>
          </a:p>
          <a:p>
            <a:pPr marR="0" lvl="0" algn="just" defTabSz="914400" rtl="0" eaLnBrk="1" fontAlgn="auto" latinLnBrk="0" hangingPunct="1">
              <a:lnSpc>
                <a:spcPct val="100000"/>
              </a:lnSpc>
              <a:spcBef>
                <a:spcPts val="0"/>
              </a:spcBef>
              <a:spcAft>
                <a:spcPts val="0"/>
              </a:spcAft>
              <a:buClr>
                <a:schemeClr val="bg1"/>
              </a:buClr>
              <a:buSzTx/>
              <a:tabLst/>
              <a:defRPr/>
            </a:pPr>
            <a:endParaRPr kumimoji="0" lang="da-DK" sz="1400" b="1"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endParaRPr>
          </a:p>
          <a:p>
            <a:pPr marL="342900" marR="0" lvl="0" indent="-342900" algn="just" defTabSz="914400" rtl="0" eaLnBrk="1" fontAlgn="auto" latinLnBrk="0" hangingPunct="1">
              <a:lnSpc>
                <a:spcPct val="100000"/>
              </a:lnSpc>
              <a:spcBef>
                <a:spcPts val="0"/>
              </a:spcBef>
              <a:spcAft>
                <a:spcPts val="0"/>
              </a:spcAft>
              <a:buClr>
                <a:schemeClr val="bg1"/>
              </a:buClr>
              <a:buSzTx/>
              <a:buFont typeface="+mj-lt"/>
              <a:buAutoNum type="arabicPeriod" startAt="3"/>
              <a:tabLst/>
              <a:defRPr/>
            </a:pPr>
            <a:r>
              <a:rPr kumimoji="0" lang="da-DK" sz="1400" b="1"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Investering i kapacitetsopbygning</a:t>
            </a:r>
          </a:p>
          <a:p>
            <a:pPr marL="285750" marR="0" lvl="0" indent="-285750" algn="just" defTabSz="914400" rtl="0" eaLnBrk="1" fontAlgn="auto" latinLnBrk="0" hangingPunct="1">
              <a:lnSpc>
                <a:spcPct val="100000"/>
              </a:lnSpc>
              <a:spcBef>
                <a:spcPts val="0"/>
              </a:spcBef>
              <a:spcAft>
                <a:spcPts val="0"/>
              </a:spcAft>
              <a:buClr>
                <a:srgbClr val="3D9F9D"/>
              </a:buClr>
              <a:buSzTx/>
              <a:buFontTx/>
              <a:buChar char="-"/>
              <a:tabLst/>
              <a:defRPr/>
            </a:pPr>
            <a:endParaRPr lang="da-DK" sz="1400" kern="900" spc="10" dirty="0">
              <a:solidFill>
                <a:prstClr val="white"/>
              </a:solidFill>
              <a:latin typeface="KBH Tekst" panose="00000500000000000000" pitchFamily="2" charset="0"/>
              <a:ea typeface="黑体" charset="-122"/>
              <a:cs typeface="Cordia New" charset="0"/>
            </a:endParaRPr>
          </a:p>
          <a:p>
            <a:pPr marR="0" lvl="0" algn="just" defTabSz="914400" rtl="0" eaLnBrk="1" fontAlgn="auto" latinLnBrk="0" hangingPunct="1">
              <a:lnSpc>
                <a:spcPct val="100000"/>
              </a:lnSpc>
              <a:spcBef>
                <a:spcPts val="0"/>
              </a:spcBef>
              <a:spcAft>
                <a:spcPts val="0"/>
              </a:spcAft>
              <a:buClr>
                <a:srgbClr val="3D9F9D"/>
              </a:buClr>
              <a:buSzTx/>
              <a:tabLst/>
              <a:defRPr/>
            </a:pPr>
            <a:r>
              <a:rPr kumimoji="0" lang="da-DK" sz="1400" b="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rPr>
              <a:t>Akutte kriser som Corona og krigen i Ukraine har vist, at civilsamfundet på meget kort tid kan mobilisere og håndtere uforudsete problemstillinger og krav om skalering og udvikling af eksisterende og nye aktiviteter. </a:t>
            </a:r>
            <a:r>
              <a:rPr lang="da-DK" sz="1400" kern="900" spc="10" dirty="0">
                <a:solidFill>
                  <a:prstClr val="white"/>
                </a:solidFill>
                <a:latin typeface="KBH Tekst" panose="00000500000000000000" pitchFamily="2" charset="0"/>
                <a:ea typeface="黑体" charset="-122"/>
                <a:cs typeface="Cordia New" charset="0"/>
              </a:rPr>
              <a:t>Det aktualiserer diskussionen om civilsamfundets mange opgaver og potentialer, men illustrerer også behovet for, at organisationerne kan arbejde mere langsigtet med kapacitetsopbygning og professionalisering. Frivilligrådet vil arbejde for økonomiske og organisatoriske rammer, der muliggør, at civilsamfundet kan være en del af vores fælles beredskab til at håndtere nye kriser og komplekse problemstillinger.</a:t>
            </a:r>
            <a:endParaRPr kumimoji="0" lang="da-DK" sz="1400" b="0" i="0" u="none" strike="noStrike" kern="900" cap="none" spc="10" normalizeH="0" baseline="0" noProof="0" dirty="0">
              <a:ln>
                <a:noFill/>
              </a:ln>
              <a:solidFill>
                <a:prstClr val="white"/>
              </a:solidFill>
              <a:effectLst/>
              <a:uLnTx/>
              <a:uFillTx/>
              <a:latin typeface="KBH Tekst" panose="00000500000000000000" pitchFamily="2" charset="0"/>
              <a:ea typeface="黑体" charset="-122"/>
              <a:cs typeface="Cordia New" charset="0"/>
            </a:endParaRPr>
          </a:p>
        </p:txBody>
      </p:sp>
    </p:spTree>
    <p:extLst>
      <p:ext uri="{BB962C8B-B14F-4D97-AF65-F5344CB8AC3E}">
        <p14:creationId xmlns:p14="http://schemas.microsoft.com/office/powerpoint/2010/main" val="1220786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Kontortema">
  <a:themeElements>
    <a:clrScheme name="Kontort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tem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FE6992CFDFD5034DBC5B524C22E14493" ma:contentTypeVersion="13" ma:contentTypeDescription="Opret et nyt dokument." ma:contentTypeScope="" ma:versionID="8fd746589490517477f0ef80ee211ce7">
  <xsd:schema xmlns:xsd="http://www.w3.org/2001/XMLSchema" xmlns:xs="http://www.w3.org/2001/XMLSchema" xmlns:p="http://schemas.microsoft.com/office/2006/metadata/properties" xmlns:ns3="569f1534-894e-4dca-9abd-1d2c49f8e69c" xmlns:ns4="0c68abfb-a81a-4881-8dfe-6d80196c7edb" targetNamespace="http://schemas.microsoft.com/office/2006/metadata/properties" ma:root="true" ma:fieldsID="ea0cb2656e06d4782337c9f6dcd16f44" ns3:_="" ns4:_="">
    <xsd:import namespace="569f1534-894e-4dca-9abd-1d2c49f8e69c"/>
    <xsd:import namespace="0c68abfb-a81a-4881-8dfe-6d80196c7edb"/>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Location" minOccurs="0"/>
                <xsd:element ref="ns4:MediaServiceEventHashCode" minOccurs="0"/>
                <xsd:element ref="ns4:MediaServiceGenerationTim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9f1534-894e-4dca-9abd-1d2c49f8e69c" elementFormDefault="qualified">
    <xsd:import namespace="http://schemas.microsoft.com/office/2006/documentManagement/types"/>
    <xsd:import namespace="http://schemas.microsoft.com/office/infopath/2007/PartnerControls"/>
    <xsd:element name="SharedWithUsers" ma:index="8"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t med detaljer" ma:internalName="SharedWithDetails" ma:readOnly="true">
      <xsd:simpleType>
        <xsd:restriction base="dms:Note">
          <xsd:maxLength value="255"/>
        </xsd:restriction>
      </xsd:simpleType>
    </xsd:element>
    <xsd:element name="SharingHintHash" ma:index="10" nillable="true" ma:displayName="Hashværdi for deling"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c68abfb-a81a-4881-8dfe-6d80196c7edb"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description="" ma:internalName="MediaServiceAutoTags" ma:readOnly="true">
      <xsd:simpleType>
        <xsd:restriction base="dms:Text"/>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MediaServiceLocation" ma:internalName="MediaServiceLocation"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9AFBA68-B7DC-4545-94FB-1EBDE021A7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69f1534-894e-4dca-9abd-1d2c49f8e69c"/>
    <ds:schemaRef ds:uri="0c68abfb-a81a-4881-8dfe-6d80196c7ed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6144BB5-4031-4268-9BAD-7FF4E35601EC}">
  <ds:schemaRefs>
    <ds:schemaRef ds:uri="http://schemas.microsoft.com/sharepoint/v3/contenttype/forms"/>
  </ds:schemaRefs>
</ds:datastoreItem>
</file>

<file path=customXml/itemProps3.xml><?xml version="1.0" encoding="utf-8"?>
<ds:datastoreItem xmlns:ds="http://schemas.openxmlformats.org/officeDocument/2006/customXml" ds:itemID="{457AD437-C03D-4C46-8B94-82DFB2FF4651}">
  <ds:schemaRefs>
    <ds:schemaRef ds:uri="http://schemas.openxmlformats.org/package/2006/metadata/core-properties"/>
    <ds:schemaRef ds:uri="http://purl.org/dc/elements/1.1/"/>
    <ds:schemaRef ds:uri="http://schemas.microsoft.com/office/infopath/2007/PartnerControls"/>
    <ds:schemaRef ds:uri="http://purl.org/dc/terms/"/>
    <ds:schemaRef ds:uri="http://schemas.microsoft.com/office/2006/metadata/properties"/>
    <ds:schemaRef ds:uri="569f1534-894e-4dca-9abd-1d2c49f8e69c"/>
    <ds:schemaRef ds:uri="http://schemas.microsoft.com/office/2006/documentManagement/types"/>
    <ds:schemaRef ds:uri="0c68abfb-a81a-4881-8dfe-6d80196c7edb"/>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34744</TotalTime>
  <Words>2344</Words>
  <Application>Microsoft Office PowerPoint</Application>
  <PresentationFormat>Widescreen</PresentationFormat>
  <Paragraphs>132</Paragraphs>
  <Slides>10</Slides>
  <Notes>10</Notes>
  <HiddenSlides>0</HiddenSlides>
  <MMClips>0</MMClips>
  <ScaleCrop>false</ScaleCrop>
  <HeadingPairs>
    <vt:vector size="6" baseType="variant">
      <vt:variant>
        <vt:lpstr>Benyttede skrifttyper</vt:lpstr>
      </vt:variant>
      <vt:variant>
        <vt:i4>5</vt:i4>
      </vt:variant>
      <vt:variant>
        <vt:lpstr>Tema</vt:lpstr>
      </vt:variant>
      <vt:variant>
        <vt:i4>2</vt:i4>
      </vt:variant>
      <vt:variant>
        <vt:lpstr>Slidetitler</vt:lpstr>
      </vt:variant>
      <vt:variant>
        <vt:i4>10</vt:i4>
      </vt:variant>
    </vt:vector>
  </HeadingPairs>
  <TitlesOfParts>
    <vt:vector size="17" baseType="lpstr">
      <vt:lpstr>Arial</vt:lpstr>
      <vt:lpstr>Calibri</vt:lpstr>
      <vt:lpstr>KBH Tekst</vt:lpstr>
      <vt:lpstr>Calibri Light</vt:lpstr>
      <vt:lpstr>Georgia</vt:lpstr>
      <vt:lpstr>Office-tema</vt:lpstr>
      <vt:lpstr>4_Kontortema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Morten Hyllegaard;Astrid Læssø</dc:creator>
  <cp:lastModifiedBy>Astrid Læssø</cp:lastModifiedBy>
  <cp:revision>520</cp:revision>
  <cp:lastPrinted>2020-06-10T06:58:06Z</cp:lastPrinted>
  <dcterms:created xsi:type="dcterms:W3CDTF">2020-01-03T10:15:11Z</dcterms:created>
  <dcterms:modified xsi:type="dcterms:W3CDTF">2022-12-20T09:25:07Z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0x010100FE6992CFDFD5034DBC5B524C22E14493</vt:lpwstr>
  </property>
</Properties>
</file>